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357" autoAdjust="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Gomes" userId="8858837347f70569" providerId="LiveId" clId="{624B9629-33C5-441B-A253-D234243D8664}"/>
    <pc:docChg chg="modMainMaster">
      <pc:chgData name="Joseph Gomes" userId="8858837347f70569" providerId="LiveId" clId="{624B9629-33C5-441B-A253-D234243D8664}" dt="2023-03-22T18:55:59.515" v="1" actId="6549"/>
      <pc:docMkLst>
        <pc:docMk/>
      </pc:docMkLst>
      <pc:sldMasterChg chg="modSp mod">
        <pc:chgData name="Joseph Gomes" userId="8858837347f70569" providerId="LiveId" clId="{624B9629-33C5-441B-A253-D234243D8664}" dt="2023-03-22T18:55:59.515" v="1" actId="6549"/>
        <pc:sldMasterMkLst>
          <pc:docMk/>
          <pc:sldMasterMk cId="2325180345" sldId="2147483648"/>
        </pc:sldMasterMkLst>
        <pc:spChg chg="mod">
          <ac:chgData name="Joseph Gomes" userId="8858837347f70569" providerId="LiveId" clId="{624B9629-33C5-441B-A253-D234243D8664}" dt="2023-03-22T18:55:59.515" v="1" actId="6549"/>
          <ac:spMkLst>
            <pc:docMk/>
            <pc:sldMasterMk cId="2325180345" sldId="2147483648"/>
            <ac:spMk id="7" creationId="{00000000-0000-0000-0000-000000000000}"/>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007A495E-B7E8-4A69-8B97-42110B73E48F}" type="datetimeFigureOut">
              <a:rPr lang="en-US" smtClean="0"/>
              <a:t>3/22/2023</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94E77331-6B83-4A9E-98D3-E40B191DEF5B}" type="slidenum">
              <a:rPr lang="en-US" smtClean="0"/>
              <a:t>‹#›</a:t>
            </a:fld>
            <a:endParaRPr lang="en-US" dirty="0"/>
          </a:p>
        </p:txBody>
      </p:sp>
    </p:spTree>
    <p:extLst>
      <p:ext uri="{BB962C8B-B14F-4D97-AF65-F5344CB8AC3E}">
        <p14:creationId xmlns:p14="http://schemas.microsoft.com/office/powerpoint/2010/main" val="3411112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58693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0B0BD15-55B9-4208-9D38-F31AAD56BE3C}"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C585F0-9B0D-407B-A455-1C6091C63968}" type="slidenum">
              <a:rPr lang="en-US" smtClean="0"/>
              <a:t>‹#›</a:t>
            </a:fld>
            <a:endParaRPr lang="en-US" dirty="0"/>
          </a:p>
        </p:txBody>
      </p:sp>
    </p:spTree>
    <p:extLst>
      <p:ext uri="{BB962C8B-B14F-4D97-AF65-F5344CB8AC3E}">
        <p14:creationId xmlns:p14="http://schemas.microsoft.com/office/powerpoint/2010/main" val="1793847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B0BD15-55B9-4208-9D38-F31AAD56BE3C}"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C585F0-9B0D-407B-A455-1C6091C63968}" type="slidenum">
              <a:rPr lang="en-US" smtClean="0"/>
              <a:t>‹#›</a:t>
            </a:fld>
            <a:endParaRPr lang="en-US" dirty="0"/>
          </a:p>
        </p:txBody>
      </p:sp>
    </p:spTree>
    <p:extLst>
      <p:ext uri="{BB962C8B-B14F-4D97-AF65-F5344CB8AC3E}">
        <p14:creationId xmlns:p14="http://schemas.microsoft.com/office/powerpoint/2010/main" val="1153940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B0BD15-55B9-4208-9D38-F31AAD56BE3C}"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C585F0-9B0D-407B-A455-1C6091C63968}" type="slidenum">
              <a:rPr lang="en-US" smtClean="0"/>
              <a:t>‹#›</a:t>
            </a:fld>
            <a:endParaRPr lang="en-US" dirty="0"/>
          </a:p>
        </p:txBody>
      </p:sp>
    </p:spTree>
    <p:extLst>
      <p:ext uri="{BB962C8B-B14F-4D97-AF65-F5344CB8AC3E}">
        <p14:creationId xmlns:p14="http://schemas.microsoft.com/office/powerpoint/2010/main" val="3768905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B0BD15-55B9-4208-9D38-F31AAD56BE3C}"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C585F0-9B0D-407B-A455-1C6091C63968}" type="slidenum">
              <a:rPr lang="en-US" smtClean="0"/>
              <a:t>‹#›</a:t>
            </a:fld>
            <a:endParaRPr lang="en-US" dirty="0"/>
          </a:p>
        </p:txBody>
      </p:sp>
    </p:spTree>
    <p:extLst>
      <p:ext uri="{BB962C8B-B14F-4D97-AF65-F5344CB8AC3E}">
        <p14:creationId xmlns:p14="http://schemas.microsoft.com/office/powerpoint/2010/main" val="3566893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B0BD15-55B9-4208-9D38-F31AAD56BE3C}"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C585F0-9B0D-407B-A455-1C6091C63968}" type="slidenum">
              <a:rPr lang="en-US" smtClean="0"/>
              <a:t>‹#›</a:t>
            </a:fld>
            <a:endParaRPr lang="en-US" dirty="0"/>
          </a:p>
        </p:txBody>
      </p:sp>
    </p:spTree>
    <p:extLst>
      <p:ext uri="{BB962C8B-B14F-4D97-AF65-F5344CB8AC3E}">
        <p14:creationId xmlns:p14="http://schemas.microsoft.com/office/powerpoint/2010/main" val="3642098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0B0BD15-55B9-4208-9D38-F31AAD56BE3C}" type="datetimeFigureOut">
              <a:rPr lang="en-US" smtClean="0"/>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C585F0-9B0D-407B-A455-1C6091C63968}" type="slidenum">
              <a:rPr lang="en-US" smtClean="0"/>
              <a:t>‹#›</a:t>
            </a:fld>
            <a:endParaRPr lang="en-US" dirty="0"/>
          </a:p>
        </p:txBody>
      </p:sp>
    </p:spTree>
    <p:extLst>
      <p:ext uri="{BB962C8B-B14F-4D97-AF65-F5344CB8AC3E}">
        <p14:creationId xmlns:p14="http://schemas.microsoft.com/office/powerpoint/2010/main" val="1720091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0B0BD15-55B9-4208-9D38-F31AAD56BE3C}" type="datetimeFigureOut">
              <a:rPr lang="en-US" smtClean="0"/>
              <a:t>3/22/2023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1C585F0-9B0D-407B-A455-1C6091C63968}" type="slidenum">
              <a:rPr lang="en-US" smtClean="0"/>
              <a:t>‹#›</a:t>
            </a:fld>
            <a:endParaRPr lang="en-US" dirty="0"/>
          </a:p>
        </p:txBody>
      </p:sp>
    </p:spTree>
    <p:extLst>
      <p:ext uri="{BB962C8B-B14F-4D97-AF65-F5344CB8AC3E}">
        <p14:creationId xmlns:p14="http://schemas.microsoft.com/office/powerpoint/2010/main" val="1021675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B0BD15-55B9-4208-9D38-F31AAD56BE3C}" type="datetimeFigureOut">
              <a:rPr lang="en-US" smtClean="0"/>
              <a:t>3/22/2023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1C585F0-9B0D-407B-A455-1C6091C63968}" type="slidenum">
              <a:rPr lang="en-US" smtClean="0"/>
              <a:t>‹#›</a:t>
            </a:fld>
            <a:endParaRPr lang="en-US" dirty="0"/>
          </a:p>
        </p:txBody>
      </p:sp>
    </p:spTree>
    <p:extLst>
      <p:ext uri="{BB962C8B-B14F-4D97-AF65-F5344CB8AC3E}">
        <p14:creationId xmlns:p14="http://schemas.microsoft.com/office/powerpoint/2010/main" val="1582099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B0BD15-55B9-4208-9D38-F31AAD56BE3C}" type="datetimeFigureOut">
              <a:rPr lang="en-US" smtClean="0"/>
              <a:t>3/22/2023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1C585F0-9B0D-407B-A455-1C6091C63968}" type="slidenum">
              <a:rPr lang="en-US" smtClean="0"/>
              <a:t>‹#›</a:t>
            </a:fld>
            <a:endParaRPr lang="en-US" dirty="0"/>
          </a:p>
        </p:txBody>
      </p:sp>
    </p:spTree>
    <p:extLst>
      <p:ext uri="{BB962C8B-B14F-4D97-AF65-F5344CB8AC3E}">
        <p14:creationId xmlns:p14="http://schemas.microsoft.com/office/powerpoint/2010/main" val="3146792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B0BD15-55B9-4208-9D38-F31AAD56BE3C}" type="datetimeFigureOut">
              <a:rPr lang="en-US" smtClean="0"/>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C585F0-9B0D-407B-A455-1C6091C63968}" type="slidenum">
              <a:rPr lang="en-US" smtClean="0"/>
              <a:t>‹#›</a:t>
            </a:fld>
            <a:endParaRPr lang="en-US" dirty="0"/>
          </a:p>
        </p:txBody>
      </p:sp>
    </p:spTree>
    <p:extLst>
      <p:ext uri="{BB962C8B-B14F-4D97-AF65-F5344CB8AC3E}">
        <p14:creationId xmlns:p14="http://schemas.microsoft.com/office/powerpoint/2010/main" val="2335986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B0BD15-55B9-4208-9D38-F31AAD56BE3C}" type="datetimeFigureOut">
              <a:rPr lang="en-US" smtClean="0"/>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C585F0-9B0D-407B-A455-1C6091C63968}" type="slidenum">
              <a:rPr lang="en-US" smtClean="0"/>
              <a:t>‹#›</a:t>
            </a:fld>
            <a:endParaRPr lang="en-US" dirty="0"/>
          </a:p>
        </p:txBody>
      </p:sp>
    </p:spTree>
    <p:extLst>
      <p:ext uri="{BB962C8B-B14F-4D97-AF65-F5344CB8AC3E}">
        <p14:creationId xmlns:p14="http://schemas.microsoft.com/office/powerpoint/2010/main" val="129864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3E898FA-5898-44D0-B9CA-E1EFC4B59C12}"/>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rot="10800000">
            <a:off x="0" y="6546166"/>
            <a:ext cx="9144000" cy="388033"/>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24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B0BD15-55B9-4208-9D38-F31AAD56BE3C}" type="datetimeFigureOut">
              <a:rPr lang="en-US" smtClean="0"/>
              <a:t>3/22/2023</a:t>
            </a:fld>
            <a:endParaRPr lang="en-US" dirty="0"/>
          </a:p>
        </p:txBody>
      </p:sp>
      <p:sp>
        <p:nvSpPr>
          <p:cNvPr id="5" name="Footer Placeholder 4"/>
          <p:cNvSpPr>
            <a:spLocks noGrp="1"/>
          </p:cNvSpPr>
          <p:nvPr>
            <p:ph type="ftr" sz="quarter" idx="3"/>
          </p:nvPr>
        </p:nvSpPr>
        <p:spPr>
          <a:xfrm>
            <a:off x="3124200" y="632460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24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C585F0-9B0D-407B-A455-1C6091C63968}" type="slidenum">
              <a:rPr lang="en-US" smtClean="0"/>
              <a:t>‹#›</a:t>
            </a:fld>
            <a:endParaRPr lang="en-US" dirty="0"/>
          </a:p>
        </p:txBody>
      </p:sp>
      <p:sp>
        <p:nvSpPr>
          <p:cNvPr id="7" name="Text Box 10"/>
          <p:cNvSpPr txBox="1">
            <a:spLocks noChangeArrowheads="1"/>
          </p:cNvSpPr>
          <p:nvPr userDrawn="1"/>
        </p:nvSpPr>
        <p:spPr bwMode="black">
          <a:xfrm>
            <a:off x="457200" y="6781800"/>
            <a:ext cx="8355252" cy="123111"/>
          </a:xfrm>
          <a:prstGeom prst="rect">
            <a:avLst/>
          </a:prstGeom>
          <a:noFill/>
          <a:ln w="9525">
            <a:noFill/>
            <a:miter lim="800000"/>
            <a:headEnd/>
            <a:tailEnd/>
          </a:ln>
          <a:effectLst/>
        </p:spPr>
        <p:txBody>
          <a:bodyPr wrap="square" lIns="0" tIns="0" rIns="0" bIns="0">
            <a:spAutoFit/>
          </a:bodyPr>
          <a:lstStyle/>
          <a:p>
            <a:r>
              <a:rPr lang="en-US" sz="800" kern="1200" dirty="0">
                <a:solidFill>
                  <a:schemeClr val="accent4">
                    <a:lumMod val="10000"/>
                  </a:schemeClr>
                </a:solidFill>
                <a:latin typeface="Verdana" pitchFamily="34" charset="0"/>
                <a:ea typeface="+mn-ea"/>
                <a:cs typeface="Arial" charset="0"/>
              </a:rPr>
              <a:t>DeepStar© 2023 Program  </a:t>
            </a:r>
            <a:endParaRPr lang="en-US" sz="800" dirty="0">
              <a:solidFill>
                <a:srgbClr val="666767"/>
              </a:solidFill>
              <a:cs typeface="+mn-cs"/>
            </a:endParaRPr>
          </a:p>
        </p:txBody>
      </p:sp>
      <p:sp>
        <p:nvSpPr>
          <p:cNvPr id="9" name="Date Placeholder 3">
            <a:extLst>
              <a:ext uri="{FF2B5EF4-FFF2-40B4-BE49-F238E27FC236}">
                <a16:creationId xmlns:a16="http://schemas.microsoft.com/office/drawing/2014/main" id="{1AFBA502-324C-4757-AA7C-BDBB55B7033F}"/>
              </a:ext>
            </a:extLst>
          </p:cNvPr>
          <p:cNvSpPr txBox="1">
            <a:spLocks/>
          </p:cNvSpPr>
          <p:nvPr userDrawn="1"/>
        </p:nvSpPr>
        <p:spPr>
          <a:xfrm>
            <a:off x="0" y="6781804"/>
            <a:ext cx="9144000" cy="304796"/>
          </a:xfrm>
          <a:prstGeom prst="rect">
            <a:avLst/>
          </a:prstGeom>
        </p:spPr>
        <p:txBody>
          <a:bodyPr lIns="0" tIns="0" rIns="91416" bIns="0" anchor="t" anchorCtr="0"/>
          <a:lstStyle>
            <a:lvl1pPr marL="0" marR="0" indent="0" algn="l" defTabSz="457200" rtl="0" eaLnBrk="1" fontAlgn="auto" latinLnBrk="0" hangingPunct="1">
              <a:lnSpc>
                <a:spcPct val="100000"/>
              </a:lnSpc>
              <a:spcBef>
                <a:spcPts val="0"/>
              </a:spcBef>
              <a:spcAft>
                <a:spcPts val="0"/>
              </a:spcAft>
              <a:buClrTx/>
              <a:buSzTx/>
              <a:buFontTx/>
              <a:buNone/>
              <a:tabLst/>
              <a:defRPr sz="900">
                <a:solidFill>
                  <a:srgbClr val="333333"/>
                </a:solidFill>
                <a:latin typeface="Arial"/>
                <a:cs typeface="Arial"/>
              </a:defRPr>
            </a:lvl1pPr>
          </a:lstStyle>
          <a:p>
            <a:pPr lvl="0" algn="ctr" defTabSz="457079">
              <a:defRPr/>
            </a:pPr>
            <a:r>
              <a:rPr lang="en-US" sz="800" kern="1200" noProof="0" dirty="0">
                <a:solidFill>
                  <a:schemeClr val="accent4">
                    <a:lumMod val="10000"/>
                  </a:schemeClr>
                </a:solidFill>
                <a:latin typeface="Verdana" pitchFamily="34" charset="0"/>
                <a:ea typeface="+mn-ea"/>
                <a:cs typeface="Arial" charset="0"/>
              </a:rPr>
              <a:t>A Global Offshore Technology Development Consortium</a:t>
            </a:r>
          </a:p>
        </p:txBody>
      </p:sp>
    </p:spTree>
    <p:extLst>
      <p:ext uri="{BB962C8B-B14F-4D97-AF65-F5344CB8AC3E}">
        <p14:creationId xmlns:p14="http://schemas.microsoft.com/office/powerpoint/2010/main" val="2325180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hakir@chevro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joe@theooc.u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12"/>
          <p:cNvSpPr txBox="1">
            <a:spLocks noChangeArrowheads="1"/>
          </p:cNvSpPr>
          <p:nvPr/>
        </p:nvSpPr>
        <p:spPr>
          <a:xfrm>
            <a:off x="138024" y="103846"/>
            <a:ext cx="8012203" cy="722560"/>
          </a:xfrm>
          <a:prstGeom prst="rect">
            <a:avLst/>
          </a:prstGeom>
        </p:spPr>
        <p:txBody>
          <a:bodyPr vert="horz" lIns="91429" tIns="45714" rIns="91429" bIns="45714"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base">
              <a:spcAft>
                <a:spcPct val="0"/>
              </a:spcAft>
            </a:pPr>
            <a:r>
              <a:rPr lang="en-US" sz="1600" b="1" dirty="0">
                <a:solidFill>
                  <a:srgbClr val="0050AA"/>
                </a:solidFill>
                <a:latin typeface="Verdana" panose="020B0604030504040204" pitchFamily="34" charset="0"/>
                <a:ea typeface="Verdana" panose="020B0604030504040204" pitchFamily="34" charset="0"/>
                <a:cs typeface="Verdana" panose="020B0604030504040204" pitchFamily="34" charset="0"/>
              </a:rPr>
              <a:t>[Project Title]</a:t>
            </a:r>
          </a:p>
        </p:txBody>
      </p:sp>
      <p:graphicFrame>
        <p:nvGraphicFramePr>
          <p:cNvPr id="6" name="Group 780"/>
          <p:cNvGraphicFramePr>
            <a:graphicFrameLocks noGrp="1"/>
          </p:cNvGraphicFramePr>
          <p:nvPr>
            <p:extLst>
              <p:ext uri="{D42A27DB-BD31-4B8C-83A1-F6EECF244321}">
                <p14:modId xmlns:p14="http://schemas.microsoft.com/office/powerpoint/2010/main" val="1245752952"/>
              </p:ext>
            </p:extLst>
          </p:nvPr>
        </p:nvGraphicFramePr>
        <p:xfrm>
          <a:off x="109973" y="1261872"/>
          <a:ext cx="8702356" cy="1314320"/>
        </p:xfrm>
        <a:graphic>
          <a:graphicData uri="http://schemas.openxmlformats.org/drawingml/2006/table">
            <a:tbl>
              <a:tblPr/>
              <a:tblGrid>
                <a:gridCol w="1774267">
                  <a:extLst>
                    <a:ext uri="{9D8B030D-6E8A-4147-A177-3AD203B41FA5}">
                      <a16:colId xmlns:a16="http://schemas.microsoft.com/office/drawing/2014/main" val="20000"/>
                    </a:ext>
                  </a:extLst>
                </a:gridCol>
                <a:gridCol w="2576911">
                  <a:extLst>
                    <a:ext uri="{9D8B030D-6E8A-4147-A177-3AD203B41FA5}">
                      <a16:colId xmlns:a16="http://schemas.microsoft.com/office/drawing/2014/main" val="20001"/>
                    </a:ext>
                  </a:extLst>
                </a:gridCol>
                <a:gridCol w="1774267">
                  <a:extLst>
                    <a:ext uri="{9D8B030D-6E8A-4147-A177-3AD203B41FA5}">
                      <a16:colId xmlns:a16="http://schemas.microsoft.com/office/drawing/2014/main" val="20002"/>
                    </a:ext>
                  </a:extLst>
                </a:gridCol>
                <a:gridCol w="2576911">
                  <a:extLst>
                    <a:ext uri="{9D8B030D-6E8A-4147-A177-3AD203B41FA5}">
                      <a16:colId xmlns:a16="http://schemas.microsoft.com/office/drawing/2014/main" val="20003"/>
                    </a:ext>
                  </a:extLst>
                </a:gridCol>
              </a:tblGrid>
              <a:tr h="329184">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Application:</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DeepStar Director:</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defRPr/>
                      </a:pPr>
                      <a:r>
                        <a:rPr kumimoji="0" lang="en-US" sz="800" b="0" i="0" u="none" strike="noStrike" cap="none" normalizeH="0" baseline="0" dirty="0">
                          <a:ln>
                            <a:noFill/>
                          </a:ln>
                          <a:solidFill>
                            <a:schemeClr val="tx1"/>
                          </a:solidFill>
                          <a:effectLst/>
                          <a:latin typeface="Verdana" pitchFamily="34" charset="0"/>
                        </a:rPr>
                        <a:t>Shak Shamshy, </a:t>
                      </a:r>
                      <a:r>
                        <a:rPr kumimoji="0" lang="en-US" sz="800" b="0" i="0" u="none" strike="noStrike" cap="none" normalizeH="0" baseline="0" dirty="0">
                          <a:ln>
                            <a:noFill/>
                          </a:ln>
                          <a:solidFill>
                            <a:schemeClr val="tx1"/>
                          </a:solidFill>
                          <a:effectLst/>
                          <a:latin typeface="Verdana" pitchFamily="34" charset="0"/>
                          <a:hlinkClick r:id="rId3"/>
                        </a:rPr>
                        <a:t>shakir@chevron.com</a:t>
                      </a: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29184">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Focus Area Theme:</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DeepStar Project Manager:</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0" i="0" u="none" strike="noStrike" cap="none" normalizeH="0" baseline="0" dirty="0">
                          <a:ln>
                            <a:noFill/>
                          </a:ln>
                          <a:solidFill>
                            <a:schemeClr val="tx1"/>
                          </a:solidFill>
                          <a:effectLst/>
                          <a:latin typeface="Verdana" pitchFamily="34" charset="0"/>
                        </a:rPr>
                        <a:t>Joseph Gomes, </a:t>
                      </a:r>
                      <a:r>
                        <a:rPr kumimoji="0" lang="en-US" sz="800" b="0" i="0" u="none" strike="noStrike" cap="none" normalizeH="0" baseline="0" dirty="0">
                          <a:ln>
                            <a:noFill/>
                          </a:ln>
                          <a:solidFill>
                            <a:schemeClr val="tx1"/>
                          </a:solidFill>
                          <a:effectLst/>
                          <a:latin typeface="Verdana" pitchFamily="34" charset="0"/>
                          <a:hlinkClick r:id="rId4"/>
                        </a:rPr>
                        <a:t>joe@theooc.us</a:t>
                      </a: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7022">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Strategic Drivers:</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Project Champions:</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7022">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Technology Development Stage:</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Proposed Contractors:</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 name="Text Box 773"/>
          <p:cNvSpPr txBox="1">
            <a:spLocks noChangeArrowheads="1"/>
          </p:cNvSpPr>
          <p:nvPr/>
        </p:nvSpPr>
        <p:spPr bwMode="auto">
          <a:xfrm>
            <a:off x="109973" y="2667000"/>
            <a:ext cx="5618698" cy="3323975"/>
          </a:xfrm>
          <a:prstGeom prst="rect">
            <a:avLst/>
          </a:prstGeom>
          <a:noFill/>
          <a:ln w="25400">
            <a:solidFill>
              <a:srgbClr val="0070C0"/>
            </a:solidFill>
            <a:miter lim="800000"/>
            <a:headEnd/>
            <a:tailEnd/>
          </a:ln>
        </p:spPr>
        <p:txBody>
          <a:bodyPr wrap="square" lIns="91429" tIns="45714" rIns="91429" bIns="45714">
            <a:spAutoFit/>
          </a:bodyPr>
          <a:lstStyle/>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Project Overview:</a:t>
            </a: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Executive Summary</a:t>
            </a: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Development Work Already Completed</a:t>
            </a: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Business Case / Impact:</a:t>
            </a: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Value Proposition</a:t>
            </a: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Value Drivers</a:t>
            </a: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Primary Benefit of this work	</a:t>
            </a:r>
          </a:p>
          <a:p>
            <a:r>
              <a:rPr lang="en-US" sz="1000" dirty="0">
                <a:solidFill>
                  <a:srgbClr val="004EA4"/>
                </a:solidFill>
                <a:latin typeface="Verdana" panose="020B0604030504040204" pitchFamily="34" charset="0"/>
                <a:ea typeface="Verdana" panose="020B0604030504040204" pitchFamily="34" charset="0"/>
                <a:cs typeface="Verdana" panose="020B0604030504040204" pitchFamily="34" charset="0"/>
              </a:rPr>
              <a:t>A compelling and to the extent possible quantifiable description of the Business need and why DeepStar should invest in the technology / effort / activity. </a:t>
            </a: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Objective:</a:t>
            </a: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	Task to be Addressed</a:t>
            </a: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	Solutions Provided by Project</a:t>
            </a: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	Phase Gated Goals</a:t>
            </a:r>
          </a:p>
          <a:p>
            <a:r>
              <a:rPr lang="en-US" sz="1000" dirty="0">
                <a:solidFill>
                  <a:srgbClr val="004EA4"/>
                </a:solidFill>
                <a:latin typeface="Verdana" panose="020B0604030504040204" pitchFamily="34" charset="0"/>
                <a:ea typeface="Verdana" panose="020B0604030504040204" pitchFamily="34" charset="0"/>
                <a:cs typeface="Verdana" panose="020B0604030504040204" pitchFamily="34" charset="0"/>
              </a:rPr>
              <a:t>This will be used to define the extent of the work completed within the project as well as the limits / boundaries.  Define the work required to be done within this project to achieve the Deliverables. Include all sub tasks and divide the projects in stage gates as appropriate and separate out cost and time for each stage.</a:t>
            </a: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2" name="Group 788"/>
          <p:cNvGraphicFramePr>
            <a:graphicFrameLocks noGrp="1"/>
          </p:cNvGraphicFramePr>
          <p:nvPr>
            <p:extLst>
              <p:ext uri="{D42A27DB-BD31-4B8C-83A1-F6EECF244321}">
                <p14:modId xmlns:p14="http://schemas.microsoft.com/office/powerpoint/2010/main" val="2866897936"/>
              </p:ext>
            </p:extLst>
          </p:nvPr>
        </p:nvGraphicFramePr>
        <p:xfrm>
          <a:off x="5791200" y="5867401"/>
          <a:ext cx="3019251" cy="716221"/>
        </p:xfrm>
        <a:graphic>
          <a:graphicData uri="http://schemas.openxmlformats.org/drawingml/2006/table">
            <a:tbl>
              <a:tblPr/>
              <a:tblGrid>
                <a:gridCol w="1006417">
                  <a:extLst>
                    <a:ext uri="{9D8B030D-6E8A-4147-A177-3AD203B41FA5}">
                      <a16:colId xmlns:a16="http://schemas.microsoft.com/office/drawing/2014/main" val="20000"/>
                    </a:ext>
                  </a:extLst>
                </a:gridCol>
                <a:gridCol w="1006417">
                  <a:extLst>
                    <a:ext uri="{9D8B030D-6E8A-4147-A177-3AD203B41FA5}">
                      <a16:colId xmlns:a16="http://schemas.microsoft.com/office/drawing/2014/main" val="20001"/>
                    </a:ext>
                  </a:extLst>
                </a:gridCol>
                <a:gridCol w="1006417">
                  <a:extLst>
                    <a:ext uri="{9D8B030D-6E8A-4147-A177-3AD203B41FA5}">
                      <a16:colId xmlns:a16="http://schemas.microsoft.com/office/drawing/2014/main" val="20002"/>
                    </a:ext>
                  </a:extLst>
                </a:gridCol>
              </a:tblGrid>
              <a:tr h="223966">
                <a:tc gridSpan="3">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r>
                        <a:rPr kumimoji="0" lang="en-US" sz="900" b="1" i="0" u="none" strike="noStrike" kern="1200" cap="none" normalizeH="0" baseline="0" dirty="0">
                          <a:ln>
                            <a:noFill/>
                          </a:ln>
                          <a:solidFill>
                            <a:schemeClr val="bg1"/>
                          </a:solidFill>
                          <a:effectLst/>
                          <a:latin typeface="Verdana" pitchFamily="34" charset="0"/>
                          <a:ea typeface="+mn-ea"/>
                          <a:cs typeface="+mn-cs"/>
                        </a:rPr>
                        <a:t>Schedule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hMerge="1">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1" i="0" u="none" strike="noStrike" kern="1200" cap="none" normalizeH="0" baseline="0" dirty="0">
                        <a:ln>
                          <a:noFill/>
                        </a:ln>
                        <a:solidFill>
                          <a:schemeClr val="bg1"/>
                        </a:solidFill>
                        <a:effectLst/>
                        <a:latin typeface="Verdana"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accent2">
                        <a:lumMod val="75000"/>
                      </a:schemeClr>
                    </a:solidFill>
                  </a:tcPr>
                </a:tc>
                <a:tc hMerge="1">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1" i="0" u="none" strike="noStrike" kern="1200" cap="none" normalizeH="0" baseline="0" dirty="0">
                        <a:ln>
                          <a:noFill/>
                        </a:ln>
                        <a:solidFill>
                          <a:schemeClr val="bg1"/>
                        </a:solidFill>
                        <a:effectLst/>
                        <a:latin typeface="Verdana"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accent2">
                        <a:lumMod val="75000"/>
                      </a:schemeClr>
                    </a:solidFill>
                  </a:tcPr>
                </a:tc>
                <a:extLst>
                  <a:ext uri="{0D108BD9-81ED-4DB2-BD59-A6C34878D82A}">
                    <a16:rowId xmlns:a16="http://schemas.microsoft.com/office/drawing/2014/main" val="10000"/>
                  </a:ext>
                </a:extLst>
              </a:tr>
              <a:tr h="274832">
                <a:tc>
                  <a:txBody>
                    <a:bodyPr/>
                    <a:lstStyle/>
                    <a:p>
                      <a:pPr marL="0" marR="0" lvl="0" indent="0" algn="ctr" defTabSz="914400" rtl="0" eaLnBrk="1" fontAlgn="base" latinLnBrk="0" hangingPunct="1">
                        <a:lnSpc>
                          <a:spcPct val="100000"/>
                        </a:lnSpc>
                        <a:spcBef>
                          <a:spcPct val="0"/>
                        </a:spcBef>
                        <a:spcAft>
                          <a:spcPts val="0"/>
                        </a:spcAft>
                        <a:buClrTx/>
                        <a:buSzTx/>
                        <a:buFontTx/>
                        <a:buNone/>
                        <a:tabLst>
                          <a:tab pos="288925" algn="l"/>
                          <a:tab pos="577850" algn="l"/>
                          <a:tab pos="863600" algn="l"/>
                          <a:tab pos="1831975" algn="l"/>
                        </a:tabLst>
                      </a:pPr>
                      <a:r>
                        <a:rPr kumimoji="0" lang="en-US" sz="800" b="1" i="0" u="none" strike="noStrike" kern="1200" cap="none" normalizeH="0" baseline="0" dirty="0">
                          <a:ln>
                            <a:noFill/>
                          </a:ln>
                          <a:solidFill>
                            <a:schemeClr val="tx1"/>
                          </a:solidFill>
                          <a:effectLst/>
                          <a:latin typeface="Verdana" pitchFamily="34" charset="0"/>
                          <a:ea typeface="+mn-ea"/>
                          <a:cs typeface="+mn-cs"/>
                        </a:rPr>
                        <a:t>Start Date</a:t>
                      </a:r>
                    </a:p>
                  </a:txBody>
                  <a:tcP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r>
                        <a:rPr kumimoji="0" lang="en-US" sz="800" b="1" i="0" u="none" strike="noStrike" kern="1200" cap="none" normalizeH="0" baseline="0" dirty="0">
                          <a:ln>
                            <a:noFill/>
                          </a:ln>
                          <a:solidFill>
                            <a:schemeClr val="tx1"/>
                          </a:solidFill>
                          <a:effectLst/>
                          <a:latin typeface="Verdana" pitchFamily="34" charset="0"/>
                          <a:ea typeface="+mn-ea"/>
                          <a:cs typeface="+mn-cs"/>
                        </a:rPr>
                        <a:t>End Date</a:t>
                      </a: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r>
                        <a:rPr kumimoji="0" lang="en-US" sz="800" b="1" i="0" u="none" strike="noStrike" kern="1200" cap="none" normalizeH="0" baseline="0" dirty="0">
                          <a:ln>
                            <a:noFill/>
                          </a:ln>
                          <a:solidFill>
                            <a:schemeClr val="tx1"/>
                          </a:solidFill>
                          <a:effectLst/>
                          <a:latin typeface="Verdana" pitchFamily="34" charset="0"/>
                          <a:ea typeface="+mn-ea"/>
                          <a:cs typeface="+mn-cs"/>
                        </a:rPr>
                        <a:t>Budget</a:t>
                      </a: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09076">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0" i="0" u="none" strike="noStrike" kern="1200" cap="none" normalizeH="0" baseline="0" dirty="0">
                        <a:ln>
                          <a:noFill/>
                        </a:ln>
                        <a:solidFill>
                          <a:schemeClr val="tx1"/>
                        </a:solidFill>
                        <a:effectLst/>
                        <a:latin typeface="Verdana" pitchFamily="34" charset="0"/>
                        <a:ea typeface="+mn-ea"/>
                        <a:cs typeface="+mn-cs"/>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0" i="0" u="none" strike="noStrike" kern="1200" cap="none" normalizeH="0" baseline="0" dirty="0">
                        <a:ln>
                          <a:noFill/>
                        </a:ln>
                        <a:solidFill>
                          <a:schemeClr val="tx1"/>
                        </a:solidFill>
                        <a:effectLst/>
                        <a:latin typeface="Verdana" pitchFamily="34" charset="0"/>
                        <a:ea typeface="+mn-ea"/>
                        <a:cs typeface="+mn-cs"/>
                      </a:endParaRP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0" i="0" u="none" strike="noStrike" kern="1200" cap="none" normalizeH="0" baseline="0" dirty="0">
                        <a:ln>
                          <a:noFill/>
                        </a:ln>
                        <a:solidFill>
                          <a:schemeClr val="tx1"/>
                        </a:solidFill>
                        <a:effectLst/>
                        <a:latin typeface="Verdana" pitchFamily="34" charset="0"/>
                        <a:ea typeface="+mn-ea"/>
                        <a:cs typeface="+mn-cs"/>
                      </a:endParaRP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16600" y="152400"/>
            <a:ext cx="987470" cy="993566"/>
          </a:xfrm>
          <a:prstGeom prst="rect">
            <a:avLst/>
          </a:prstGeom>
        </p:spPr>
      </p:pic>
      <p:sp>
        <p:nvSpPr>
          <p:cNvPr id="27" name="Rectangle 26"/>
          <p:cNvSpPr/>
          <p:nvPr/>
        </p:nvSpPr>
        <p:spPr>
          <a:xfrm>
            <a:off x="5791200" y="2667000"/>
            <a:ext cx="3010620" cy="2667000"/>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Insert picture here</a:t>
            </a:r>
          </a:p>
        </p:txBody>
      </p:sp>
      <p:sp>
        <p:nvSpPr>
          <p:cNvPr id="28" name="TextBox 27"/>
          <p:cNvSpPr txBox="1"/>
          <p:nvPr/>
        </p:nvSpPr>
        <p:spPr>
          <a:xfrm>
            <a:off x="5787016" y="5334000"/>
            <a:ext cx="3010620" cy="215431"/>
          </a:xfrm>
          <a:prstGeom prst="rect">
            <a:avLst/>
          </a:prstGeom>
          <a:noFill/>
        </p:spPr>
        <p:txBody>
          <a:bodyPr wrap="square" lIns="91429" tIns="45714" rIns="91429" bIns="45714" rtlCol="0">
            <a:spAutoFit/>
          </a:bodyPr>
          <a:lstStyle/>
          <a:p>
            <a:pPr algn="ctr"/>
            <a:r>
              <a:rPr lang="en-US" sz="800" dirty="0">
                <a:latin typeface="Verdana" panose="020B0604030504040204" pitchFamily="34" charset="0"/>
                <a:ea typeface="Verdana" panose="020B0604030504040204" pitchFamily="34" charset="0"/>
                <a:cs typeface="Verdana" panose="020B0604030504040204" pitchFamily="34" charset="0"/>
              </a:rPr>
              <a:t>Insert a brief description of the picture</a:t>
            </a:r>
          </a:p>
        </p:txBody>
      </p:sp>
      <p:graphicFrame>
        <p:nvGraphicFramePr>
          <p:cNvPr id="9" name="Content Placeholder 10"/>
          <p:cNvGraphicFramePr>
            <a:graphicFrameLocks/>
          </p:cNvGraphicFramePr>
          <p:nvPr>
            <p:extLst>
              <p:ext uri="{D42A27DB-BD31-4B8C-83A1-F6EECF244321}">
                <p14:modId xmlns:p14="http://schemas.microsoft.com/office/powerpoint/2010/main" val="1695716029"/>
              </p:ext>
            </p:extLst>
          </p:nvPr>
        </p:nvGraphicFramePr>
        <p:xfrm>
          <a:off x="109973" y="762000"/>
          <a:ext cx="6781797" cy="423462"/>
        </p:xfrm>
        <a:graphic>
          <a:graphicData uri="http://schemas.openxmlformats.org/drawingml/2006/table">
            <a:tbl>
              <a:tblPr firstRow="1" bandRow="1">
                <a:tableStyleId>{5940675A-B579-460E-94D1-54222C63F5DA}</a:tableStyleId>
              </a:tblPr>
              <a:tblGrid>
                <a:gridCol w="753533">
                  <a:extLst>
                    <a:ext uri="{9D8B030D-6E8A-4147-A177-3AD203B41FA5}">
                      <a16:colId xmlns:a16="http://schemas.microsoft.com/office/drawing/2014/main" val="20000"/>
                    </a:ext>
                  </a:extLst>
                </a:gridCol>
                <a:gridCol w="753533">
                  <a:extLst>
                    <a:ext uri="{9D8B030D-6E8A-4147-A177-3AD203B41FA5}">
                      <a16:colId xmlns:a16="http://schemas.microsoft.com/office/drawing/2014/main" val="20001"/>
                    </a:ext>
                  </a:extLst>
                </a:gridCol>
                <a:gridCol w="753533">
                  <a:extLst>
                    <a:ext uri="{9D8B030D-6E8A-4147-A177-3AD203B41FA5}">
                      <a16:colId xmlns:a16="http://schemas.microsoft.com/office/drawing/2014/main" val="20002"/>
                    </a:ext>
                  </a:extLst>
                </a:gridCol>
                <a:gridCol w="753533">
                  <a:extLst>
                    <a:ext uri="{9D8B030D-6E8A-4147-A177-3AD203B41FA5}">
                      <a16:colId xmlns:a16="http://schemas.microsoft.com/office/drawing/2014/main" val="20003"/>
                    </a:ext>
                  </a:extLst>
                </a:gridCol>
                <a:gridCol w="753533">
                  <a:extLst>
                    <a:ext uri="{9D8B030D-6E8A-4147-A177-3AD203B41FA5}">
                      <a16:colId xmlns:a16="http://schemas.microsoft.com/office/drawing/2014/main" val="20004"/>
                    </a:ext>
                  </a:extLst>
                </a:gridCol>
                <a:gridCol w="753533">
                  <a:extLst>
                    <a:ext uri="{9D8B030D-6E8A-4147-A177-3AD203B41FA5}">
                      <a16:colId xmlns:a16="http://schemas.microsoft.com/office/drawing/2014/main" val="20005"/>
                    </a:ext>
                  </a:extLst>
                </a:gridCol>
                <a:gridCol w="753533">
                  <a:extLst>
                    <a:ext uri="{9D8B030D-6E8A-4147-A177-3AD203B41FA5}">
                      <a16:colId xmlns:a16="http://schemas.microsoft.com/office/drawing/2014/main" val="20006"/>
                    </a:ext>
                  </a:extLst>
                </a:gridCol>
                <a:gridCol w="753533">
                  <a:extLst>
                    <a:ext uri="{9D8B030D-6E8A-4147-A177-3AD203B41FA5}">
                      <a16:colId xmlns:a16="http://schemas.microsoft.com/office/drawing/2014/main" val="20007"/>
                    </a:ext>
                  </a:extLst>
                </a:gridCol>
                <a:gridCol w="753533">
                  <a:extLst>
                    <a:ext uri="{9D8B030D-6E8A-4147-A177-3AD203B41FA5}">
                      <a16:colId xmlns:a16="http://schemas.microsoft.com/office/drawing/2014/main" val="20008"/>
                    </a:ext>
                  </a:extLst>
                </a:gridCol>
              </a:tblGrid>
              <a:tr h="201378">
                <a:tc>
                  <a:txBody>
                    <a:bodyPr/>
                    <a:lstStyle/>
                    <a:p>
                      <a:pPr algn="ctr"/>
                      <a:r>
                        <a:rPr lang="en-US" sz="800" b="1" dirty="0"/>
                        <a:t>1</a:t>
                      </a:r>
                    </a:p>
                  </a:txBody>
                  <a:tcPr anchor="ctr">
                    <a:solidFill>
                      <a:srgbClr val="FF5050">
                        <a:alpha val="50196"/>
                      </a:srgbClr>
                    </a:solidFill>
                  </a:tcPr>
                </a:tc>
                <a:tc>
                  <a:txBody>
                    <a:bodyPr/>
                    <a:lstStyle/>
                    <a:p>
                      <a:pPr algn="ctr"/>
                      <a:r>
                        <a:rPr lang="en-US" sz="800" b="1" dirty="0"/>
                        <a:t>2</a:t>
                      </a:r>
                    </a:p>
                  </a:txBody>
                  <a:tcPr anchor="ctr">
                    <a:solidFill>
                      <a:srgbClr val="FF5050">
                        <a:alpha val="50196"/>
                      </a:srgbClr>
                    </a:solidFill>
                  </a:tcPr>
                </a:tc>
                <a:tc>
                  <a:txBody>
                    <a:bodyPr/>
                    <a:lstStyle/>
                    <a:p>
                      <a:pPr algn="ctr"/>
                      <a:r>
                        <a:rPr lang="en-US" sz="800" b="1" dirty="0"/>
                        <a:t>3</a:t>
                      </a:r>
                    </a:p>
                  </a:txBody>
                  <a:tcPr anchor="ctr">
                    <a:solidFill>
                      <a:srgbClr val="FFFF00">
                        <a:alpha val="50196"/>
                      </a:srgbClr>
                    </a:solidFill>
                  </a:tcPr>
                </a:tc>
                <a:tc>
                  <a:txBody>
                    <a:bodyPr/>
                    <a:lstStyle/>
                    <a:p>
                      <a:pPr algn="ctr"/>
                      <a:r>
                        <a:rPr lang="en-US" sz="800" b="1" dirty="0"/>
                        <a:t>4</a:t>
                      </a:r>
                    </a:p>
                  </a:txBody>
                  <a:tcPr anchor="ctr">
                    <a:solidFill>
                      <a:srgbClr val="FFFF00">
                        <a:alpha val="50196"/>
                      </a:srgbClr>
                    </a:solidFill>
                  </a:tcPr>
                </a:tc>
                <a:tc>
                  <a:txBody>
                    <a:bodyPr/>
                    <a:lstStyle/>
                    <a:p>
                      <a:pPr algn="ctr"/>
                      <a:r>
                        <a:rPr lang="en-US" sz="800" b="1" dirty="0"/>
                        <a:t>5</a:t>
                      </a:r>
                    </a:p>
                  </a:txBody>
                  <a:tcPr anchor="ctr">
                    <a:solidFill>
                      <a:srgbClr val="33CC33">
                        <a:alpha val="50196"/>
                      </a:srgbClr>
                    </a:solidFill>
                  </a:tcPr>
                </a:tc>
                <a:tc>
                  <a:txBody>
                    <a:bodyPr/>
                    <a:lstStyle/>
                    <a:p>
                      <a:pPr algn="ctr"/>
                      <a:r>
                        <a:rPr lang="en-US" sz="800" b="1" dirty="0"/>
                        <a:t>6</a:t>
                      </a:r>
                    </a:p>
                  </a:txBody>
                  <a:tcPr anchor="ctr">
                    <a:solidFill>
                      <a:srgbClr val="33CC33">
                        <a:alpha val="50196"/>
                      </a:srgbClr>
                    </a:solidFill>
                  </a:tcPr>
                </a:tc>
                <a:tc>
                  <a:txBody>
                    <a:bodyPr/>
                    <a:lstStyle/>
                    <a:p>
                      <a:pPr algn="ctr"/>
                      <a:r>
                        <a:rPr lang="en-US" sz="800" b="1" dirty="0"/>
                        <a:t>7</a:t>
                      </a:r>
                    </a:p>
                  </a:txBody>
                  <a:tcPr anchor="ctr">
                    <a:solidFill>
                      <a:srgbClr val="0066FF">
                        <a:alpha val="49804"/>
                      </a:srgbClr>
                    </a:solidFill>
                  </a:tcPr>
                </a:tc>
                <a:tc>
                  <a:txBody>
                    <a:bodyPr/>
                    <a:lstStyle/>
                    <a:p>
                      <a:pPr algn="ctr"/>
                      <a:r>
                        <a:rPr lang="en-US" sz="800" b="1" dirty="0"/>
                        <a:t>8</a:t>
                      </a:r>
                    </a:p>
                  </a:txBody>
                  <a:tcPr anchor="ctr">
                    <a:solidFill>
                      <a:srgbClr val="0066FF">
                        <a:alpha val="49804"/>
                      </a:srgbClr>
                    </a:solidFill>
                  </a:tcPr>
                </a:tc>
                <a:tc>
                  <a:txBody>
                    <a:bodyPr/>
                    <a:lstStyle/>
                    <a:p>
                      <a:pPr algn="ctr"/>
                      <a:r>
                        <a:rPr lang="en-US" sz="800" b="1" dirty="0"/>
                        <a:t>9</a:t>
                      </a:r>
                    </a:p>
                  </a:txBody>
                  <a:tcPr anchor="ctr">
                    <a:solidFill>
                      <a:srgbClr val="6600CC">
                        <a:alpha val="50196"/>
                      </a:srgbClr>
                    </a:solidFill>
                  </a:tcPr>
                </a:tc>
                <a:extLst>
                  <a:ext uri="{0D108BD9-81ED-4DB2-BD59-A6C34878D82A}">
                    <a16:rowId xmlns:a16="http://schemas.microsoft.com/office/drawing/2014/main" val="10000"/>
                  </a:ext>
                </a:extLst>
              </a:tr>
              <a:tr h="210102">
                <a:tc>
                  <a:txBody>
                    <a:bodyPr/>
                    <a:lstStyle/>
                    <a:p>
                      <a:pPr algn="ctr"/>
                      <a:r>
                        <a:rPr lang="en-US" sz="800" b="1" dirty="0">
                          <a:latin typeface="Calibri" pitchFamily="34" charset="0"/>
                        </a:rPr>
                        <a:t>Initiation</a:t>
                      </a:r>
                    </a:p>
                  </a:txBody>
                  <a:tcPr marL="0" marR="0" marT="0" marB="0" anchor="ctr">
                    <a:solidFill>
                      <a:srgbClr val="FF5050">
                        <a:alpha val="50196"/>
                      </a:srgbClr>
                    </a:solidFill>
                  </a:tcPr>
                </a:tc>
                <a:tc>
                  <a:txBody>
                    <a:bodyPr/>
                    <a:lstStyle/>
                    <a:p>
                      <a:pPr algn="ctr"/>
                      <a:r>
                        <a:rPr lang="en-US" sz="800" b="1" dirty="0">
                          <a:latin typeface="Calibri" pitchFamily="34" charset="0"/>
                        </a:rPr>
                        <a:t>Concept</a:t>
                      </a:r>
                    </a:p>
                  </a:txBody>
                  <a:tcPr marL="0" marR="0" marT="0" marB="0" anchor="ctr">
                    <a:solidFill>
                      <a:srgbClr val="FF5050">
                        <a:alpha val="50196"/>
                      </a:srgbClr>
                    </a:solidFill>
                  </a:tcPr>
                </a:tc>
                <a:tc>
                  <a:txBody>
                    <a:bodyPr/>
                    <a:lstStyle/>
                    <a:p>
                      <a:pPr algn="ctr"/>
                      <a:r>
                        <a:rPr lang="en-US" sz="800" b="1" dirty="0">
                          <a:latin typeface="Calibri" pitchFamily="34" charset="0"/>
                        </a:rPr>
                        <a:t>Proof of</a:t>
                      </a:r>
                      <a:r>
                        <a:rPr lang="en-US" sz="800" b="1" baseline="0" dirty="0">
                          <a:latin typeface="Calibri" pitchFamily="34" charset="0"/>
                        </a:rPr>
                        <a:t> Concept</a:t>
                      </a:r>
                      <a:endParaRPr lang="en-US" sz="800" b="1" dirty="0">
                        <a:latin typeface="Calibri" pitchFamily="34" charset="0"/>
                      </a:endParaRPr>
                    </a:p>
                  </a:txBody>
                  <a:tcPr marL="0" marR="0" marT="0" marB="0" anchor="ctr">
                    <a:solidFill>
                      <a:srgbClr val="FFFF00">
                        <a:alpha val="50196"/>
                      </a:srgbClr>
                    </a:solidFill>
                  </a:tcPr>
                </a:tc>
                <a:tc>
                  <a:txBody>
                    <a:bodyPr/>
                    <a:lstStyle/>
                    <a:p>
                      <a:pPr algn="ctr"/>
                      <a:r>
                        <a:rPr lang="en-US" sz="800" b="1" dirty="0">
                          <a:latin typeface="Calibri" pitchFamily="34" charset="0"/>
                        </a:rPr>
                        <a:t>Integration</a:t>
                      </a:r>
                    </a:p>
                  </a:txBody>
                  <a:tcPr marL="0" marR="0" marT="0" marB="0" anchor="ctr">
                    <a:solidFill>
                      <a:srgbClr val="FFFF00">
                        <a:alpha val="50196"/>
                      </a:srgbClr>
                    </a:solidFill>
                  </a:tcPr>
                </a:tc>
                <a:tc>
                  <a:txBody>
                    <a:bodyPr/>
                    <a:lstStyle/>
                    <a:p>
                      <a:pPr algn="ctr"/>
                      <a:r>
                        <a:rPr lang="en-US" sz="800" b="1" dirty="0">
                          <a:latin typeface="Calibri" pitchFamily="34" charset="0"/>
                        </a:rPr>
                        <a:t>Demonstration</a:t>
                      </a:r>
                    </a:p>
                  </a:txBody>
                  <a:tcPr marL="0" marR="0" marT="0" marB="0" anchor="ctr">
                    <a:solidFill>
                      <a:srgbClr val="33CC33">
                        <a:alpha val="50196"/>
                      </a:srgbClr>
                    </a:solidFill>
                  </a:tcPr>
                </a:tc>
                <a:tc>
                  <a:txBody>
                    <a:bodyPr/>
                    <a:lstStyle/>
                    <a:p>
                      <a:pPr algn="ctr"/>
                      <a:r>
                        <a:rPr lang="en-US" sz="800" b="1" dirty="0">
                          <a:latin typeface="Calibri" pitchFamily="34" charset="0"/>
                        </a:rPr>
                        <a:t>Prototype</a:t>
                      </a:r>
                    </a:p>
                  </a:txBody>
                  <a:tcPr marL="0" marR="0" marT="0" marB="0" anchor="ctr">
                    <a:solidFill>
                      <a:srgbClr val="33CC33">
                        <a:alpha val="50196"/>
                      </a:srgbClr>
                    </a:solidFill>
                  </a:tcPr>
                </a:tc>
                <a:tc>
                  <a:txBody>
                    <a:bodyPr/>
                    <a:lstStyle/>
                    <a:p>
                      <a:pPr algn="ctr"/>
                      <a:r>
                        <a:rPr lang="en-US" sz="800" b="1" dirty="0">
                          <a:latin typeface="Calibri" pitchFamily="34" charset="0"/>
                        </a:rPr>
                        <a:t>Pre-production</a:t>
                      </a:r>
                    </a:p>
                  </a:txBody>
                  <a:tcPr marL="0" marR="0" marT="0" marB="0" anchor="ctr">
                    <a:solidFill>
                      <a:srgbClr val="0066FF">
                        <a:alpha val="49804"/>
                      </a:srgbClr>
                    </a:solidFill>
                  </a:tcPr>
                </a:tc>
                <a:tc>
                  <a:txBody>
                    <a:bodyPr/>
                    <a:lstStyle/>
                    <a:p>
                      <a:pPr algn="ctr"/>
                      <a:r>
                        <a:rPr lang="en-US" sz="800" b="1" dirty="0">
                          <a:latin typeface="Calibri" pitchFamily="34" charset="0"/>
                        </a:rPr>
                        <a:t>Production</a:t>
                      </a:r>
                    </a:p>
                  </a:txBody>
                  <a:tcPr marL="0" marR="0" marT="0" marB="0" anchor="ctr">
                    <a:solidFill>
                      <a:srgbClr val="0066FF">
                        <a:alpha val="49804"/>
                      </a:srgbClr>
                    </a:solidFill>
                  </a:tcPr>
                </a:tc>
                <a:tc>
                  <a:txBody>
                    <a:bodyPr/>
                    <a:lstStyle/>
                    <a:p>
                      <a:pPr algn="ctr"/>
                      <a:r>
                        <a:rPr lang="en-US" sz="800" b="1" dirty="0">
                          <a:latin typeface="Calibri" pitchFamily="34" charset="0"/>
                        </a:rPr>
                        <a:t>Field Proven</a:t>
                      </a:r>
                    </a:p>
                  </a:txBody>
                  <a:tcPr marL="0" marR="0" marT="0" marB="0" anchor="ctr">
                    <a:solidFill>
                      <a:srgbClr val="6600CC">
                        <a:alpha val="50196"/>
                      </a:srgbClr>
                    </a:solidFill>
                  </a:tcPr>
                </a:tc>
                <a:extLst>
                  <a:ext uri="{0D108BD9-81ED-4DB2-BD59-A6C34878D82A}">
                    <a16:rowId xmlns:a16="http://schemas.microsoft.com/office/drawing/2014/main" val="10001"/>
                  </a:ext>
                </a:extLst>
              </a:tr>
            </a:tbl>
          </a:graphicData>
        </a:graphic>
      </p:graphicFrame>
      <p:sp>
        <p:nvSpPr>
          <p:cNvPr id="10" name="Text Box 773"/>
          <p:cNvSpPr txBox="1">
            <a:spLocks noChangeArrowheads="1"/>
          </p:cNvSpPr>
          <p:nvPr/>
        </p:nvSpPr>
        <p:spPr bwMode="auto">
          <a:xfrm>
            <a:off x="109973" y="6025462"/>
            <a:ext cx="5624168" cy="400097"/>
          </a:xfrm>
          <a:prstGeom prst="rect">
            <a:avLst/>
          </a:prstGeom>
          <a:ln>
            <a:solidFill>
              <a:srgbClr val="0070C0"/>
            </a:solidFill>
            <a:headEnd/>
            <a:tailEnd/>
          </a:ln>
        </p:spPr>
        <p:style>
          <a:lnRef idx="2">
            <a:schemeClr val="dk1"/>
          </a:lnRef>
          <a:fillRef idx="1">
            <a:schemeClr val="lt1"/>
          </a:fillRef>
          <a:effectRef idx="0">
            <a:schemeClr val="dk1"/>
          </a:effectRef>
          <a:fontRef idx="minor">
            <a:schemeClr val="dk1"/>
          </a:fontRef>
        </p:style>
        <p:txBody>
          <a:bodyPr wrap="square" lIns="91429" tIns="45714" rIns="91429" bIns="45714">
            <a:spAutoFit/>
          </a:bodyPr>
          <a:lstStyle/>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Potential Interested Parties: (Name &amp; Company)</a:t>
            </a: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018140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2548</TotalTime>
  <Words>219</Words>
  <Application>Microsoft Office PowerPoint</Application>
  <PresentationFormat>On-screen Show (4:3)</PresentationFormat>
  <Paragraphs>51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Verdana</vt:lpstr>
      <vt:lpstr>Office Theme</vt:lpstr>
      <vt:lpstr>PowerPoint Presentation</vt:lpstr>
    </vt:vector>
  </TitlesOfParts>
  <Company>Chevron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Gomes, Joseph</dc:creator>
  <cp:lastModifiedBy>Joseph Gomes</cp:lastModifiedBy>
  <cp:revision>23</cp:revision>
  <cp:lastPrinted>2017-04-20T21:17:46Z</cp:lastPrinted>
  <dcterms:created xsi:type="dcterms:W3CDTF">2013-02-06T19:31:44Z</dcterms:created>
  <dcterms:modified xsi:type="dcterms:W3CDTF">2023-03-22T18:56:08Z</dcterms:modified>
</cp:coreProperties>
</file>