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0" r:id="rId2"/>
    <p:sldId id="587" r:id="rId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357" autoAdjust="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Gomes" userId="8858837347f70569" providerId="LiveId" clId="{1287FEFC-2953-4D4F-9BDA-FC462E23F990}"/>
    <pc:docChg chg="undo custSel modMainMaster">
      <pc:chgData name="Joseph Gomes" userId="8858837347f70569" providerId="LiveId" clId="{1287FEFC-2953-4D4F-9BDA-FC462E23F990}" dt="2023-03-22T18:58:08.945" v="3" actId="166"/>
      <pc:docMkLst>
        <pc:docMk/>
      </pc:docMkLst>
      <pc:sldMasterChg chg="modSp mod">
        <pc:chgData name="Joseph Gomes" userId="8858837347f70569" providerId="LiveId" clId="{1287FEFC-2953-4D4F-9BDA-FC462E23F990}" dt="2023-03-22T18:58:08.945" v="3" actId="166"/>
        <pc:sldMasterMkLst>
          <pc:docMk/>
          <pc:sldMasterMk cId="2325180345" sldId="2147483648"/>
        </pc:sldMasterMkLst>
        <pc:spChg chg="mod">
          <ac:chgData name="Joseph Gomes" userId="8858837347f70569" providerId="LiveId" clId="{1287FEFC-2953-4D4F-9BDA-FC462E23F990}" dt="2023-03-22T18:57:11.957" v="1" actId="6549"/>
          <ac:spMkLst>
            <pc:docMk/>
            <pc:sldMasterMk cId="2325180345" sldId="2147483648"/>
            <ac:spMk id="7" creationId="{00000000-0000-0000-0000-000000000000}"/>
          </ac:spMkLst>
        </pc:spChg>
        <pc:picChg chg="ord">
          <ac:chgData name="Joseph Gomes" userId="8858837347f70569" providerId="LiveId" clId="{1287FEFC-2953-4D4F-9BDA-FC462E23F990}" dt="2023-03-22T18:58:08.945" v="3" actId="166"/>
          <ac:picMkLst>
            <pc:docMk/>
            <pc:sldMasterMk cId="2325180345" sldId="2147483648"/>
            <ac:picMk id="8" creationId="{43E898FA-5898-44D0-B9CA-E1EFC4B59C12}"/>
          </ac:picMkLst>
        </pc:pic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007A495E-B7E8-4A69-8B97-42110B73E48F}" type="datetimeFigureOut">
              <a:rPr lang="en-US" smtClean="0"/>
              <a:t>3/22/2023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94E77331-6B83-4A9E-98D3-E40B191DEF5B}" type="slidenum">
              <a:rPr lang="en-US" smtClean="0"/>
              <a:t>‹#›</a:t>
            </a:fld>
            <a:endParaRPr lang="en-US" dirty="0"/>
          </a:p>
        </p:txBody>
      </p:sp>
    </p:spTree>
    <p:extLst>
      <p:ext uri="{BB962C8B-B14F-4D97-AF65-F5344CB8AC3E}">
        <p14:creationId xmlns:p14="http://schemas.microsoft.com/office/powerpoint/2010/main" val="3411112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58693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0B0BD15-55B9-4208-9D38-F31AAD56BE3C}"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1793847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B0BD15-55B9-4208-9D38-F31AAD56BE3C}"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1153940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B0BD15-55B9-4208-9D38-F31AAD56BE3C}"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3768905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B0BD15-55B9-4208-9D38-F31AAD56BE3C}"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3566893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B0BD15-55B9-4208-9D38-F31AAD56BE3C}"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3642098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B0BD15-55B9-4208-9D38-F31AAD56BE3C}" type="datetimeFigureOut">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1720091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B0BD15-55B9-4208-9D38-F31AAD56BE3C}" type="datetimeFigureOut">
              <a:rPr lang="en-US" smtClean="0"/>
              <a:t>3/22/2023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1021675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B0BD15-55B9-4208-9D38-F31AAD56BE3C}" type="datetimeFigureOut">
              <a:rPr lang="en-US" smtClean="0"/>
              <a:t>3/22/2023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1582099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B0BD15-55B9-4208-9D38-F31AAD56BE3C}" type="datetimeFigureOut">
              <a:rPr lang="en-US" smtClean="0"/>
              <a:t>3/22/2023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3146792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B0BD15-55B9-4208-9D38-F31AAD56BE3C}" type="datetimeFigureOut">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2335986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B0BD15-55B9-4208-9D38-F31AAD56BE3C}" type="datetimeFigureOut">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129864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3E898FA-5898-44D0-B9CA-E1EFC4B59C12}"/>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rot="10800000">
            <a:off x="0" y="6546166"/>
            <a:ext cx="9144000" cy="388033"/>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B0BD15-55B9-4208-9D38-F31AAD56BE3C}" type="datetimeFigureOut">
              <a:rPr lang="en-US" smtClean="0"/>
              <a:t>3/22/2023</a:t>
            </a:fld>
            <a:endParaRPr lang="en-US" dirty="0"/>
          </a:p>
        </p:txBody>
      </p:sp>
      <p:sp>
        <p:nvSpPr>
          <p:cNvPr id="5" name="Footer Placeholder 4"/>
          <p:cNvSpPr>
            <a:spLocks noGrp="1"/>
          </p:cNvSpPr>
          <p:nvPr>
            <p:ph type="ftr" sz="quarter" idx="3"/>
          </p:nvPr>
        </p:nvSpPr>
        <p:spPr>
          <a:xfrm>
            <a:off x="3124200" y="63246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C585F0-9B0D-407B-A455-1C6091C63968}" type="slidenum">
              <a:rPr lang="en-US" smtClean="0"/>
              <a:t>‹#›</a:t>
            </a:fld>
            <a:endParaRPr lang="en-US" dirty="0"/>
          </a:p>
        </p:txBody>
      </p:sp>
      <p:sp>
        <p:nvSpPr>
          <p:cNvPr id="7" name="Text Box 10"/>
          <p:cNvSpPr txBox="1">
            <a:spLocks noChangeArrowheads="1"/>
          </p:cNvSpPr>
          <p:nvPr userDrawn="1"/>
        </p:nvSpPr>
        <p:spPr bwMode="black">
          <a:xfrm>
            <a:off x="457200" y="6781800"/>
            <a:ext cx="8355252" cy="123111"/>
          </a:xfrm>
          <a:prstGeom prst="rect">
            <a:avLst/>
          </a:prstGeom>
          <a:noFill/>
          <a:ln w="9525">
            <a:noFill/>
            <a:miter lim="800000"/>
            <a:headEnd/>
            <a:tailEnd/>
          </a:ln>
          <a:effectLst/>
        </p:spPr>
        <p:txBody>
          <a:bodyPr wrap="square" lIns="0" tIns="0" rIns="0" bIns="0">
            <a:spAutoFit/>
          </a:bodyPr>
          <a:lstStyle/>
          <a:p>
            <a:r>
              <a:rPr lang="en-US" sz="800" kern="1200" dirty="0">
                <a:solidFill>
                  <a:schemeClr val="accent4">
                    <a:lumMod val="10000"/>
                  </a:schemeClr>
                </a:solidFill>
                <a:latin typeface="Verdana" pitchFamily="34" charset="0"/>
                <a:ea typeface="+mn-ea"/>
                <a:cs typeface="Arial" charset="0"/>
              </a:rPr>
              <a:t>DeepStar© 2023 Program  </a:t>
            </a:r>
            <a:endParaRPr lang="en-US" sz="800" dirty="0">
              <a:solidFill>
                <a:srgbClr val="666767"/>
              </a:solidFill>
              <a:cs typeface="+mn-cs"/>
            </a:endParaRPr>
          </a:p>
        </p:txBody>
      </p:sp>
      <p:sp>
        <p:nvSpPr>
          <p:cNvPr id="9" name="Date Placeholder 3">
            <a:extLst>
              <a:ext uri="{FF2B5EF4-FFF2-40B4-BE49-F238E27FC236}">
                <a16:creationId xmlns:a16="http://schemas.microsoft.com/office/drawing/2014/main" id="{1AFBA502-324C-4757-AA7C-BDBB55B7033F}"/>
              </a:ext>
            </a:extLst>
          </p:cNvPr>
          <p:cNvSpPr txBox="1">
            <a:spLocks/>
          </p:cNvSpPr>
          <p:nvPr userDrawn="1"/>
        </p:nvSpPr>
        <p:spPr>
          <a:xfrm>
            <a:off x="0" y="6781804"/>
            <a:ext cx="9144000" cy="304796"/>
          </a:xfrm>
          <a:prstGeom prst="rect">
            <a:avLst/>
          </a:prstGeom>
        </p:spPr>
        <p:txBody>
          <a:bodyPr lIns="0" tIns="0" rIns="91416" bIns="0" anchor="t" anchorCtr="0"/>
          <a:lstStyle>
            <a:lvl1pPr marL="0" marR="0" indent="0" algn="l" defTabSz="457200" rtl="0" eaLnBrk="1" fontAlgn="auto" latinLnBrk="0" hangingPunct="1">
              <a:lnSpc>
                <a:spcPct val="100000"/>
              </a:lnSpc>
              <a:spcBef>
                <a:spcPts val="0"/>
              </a:spcBef>
              <a:spcAft>
                <a:spcPts val="0"/>
              </a:spcAft>
              <a:buClrTx/>
              <a:buSzTx/>
              <a:buFontTx/>
              <a:buNone/>
              <a:tabLst/>
              <a:defRPr sz="900">
                <a:solidFill>
                  <a:srgbClr val="333333"/>
                </a:solidFill>
                <a:latin typeface="Arial"/>
                <a:cs typeface="Arial"/>
              </a:defRPr>
            </a:lvl1pPr>
          </a:lstStyle>
          <a:p>
            <a:pPr lvl="0" algn="ctr" defTabSz="457079">
              <a:defRPr/>
            </a:pPr>
            <a:r>
              <a:rPr lang="en-US" sz="800" kern="1200" noProof="0" dirty="0">
                <a:solidFill>
                  <a:schemeClr val="accent4">
                    <a:lumMod val="10000"/>
                  </a:schemeClr>
                </a:solidFill>
                <a:latin typeface="Verdana" pitchFamily="34" charset="0"/>
                <a:ea typeface="+mn-ea"/>
                <a:cs typeface="Arial" charset="0"/>
              </a:rPr>
              <a:t>A Global Offshore Technology Development Consortium</a:t>
            </a:r>
          </a:p>
        </p:txBody>
      </p:sp>
    </p:spTree>
    <p:extLst>
      <p:ext uri="{BB962C8B-B14F-4D97-AF65-F5344CB8AC3E}">
        <p14:creationId xmlns:p14="http://schemas.microsoft.com/office/powerpoint/2010/main" val="2325180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kir@chevr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joe@theooc.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12"/>
          <p:cNvSpPr txBox="1">
            <a:spLocks noChangeArrowheads="1"/>
          </p:cNvSpPr>
          <p:nvPr/>
        </p:nvSpPr>
        <p:spPr>
          <a:xfrm>
            <a:off x="138024" y="103846"/>
            <a:ext cx="8012203" cy="722560"/>
          </a:xfrm>
          <a:prstGeom prst="rect">
            <a:avLst/>
          </a:prstGeom>
        </p:spPr>
        <p:txBody>
          <a:bodyPr vert="horz" lIns="91429" tIns="45714" rIns="91429" bIns="45714"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base">
              <a:spcAft>
                <a:spcPct val="0"/>
              </a:spcAft>
            </a:pPr>
            <a:r>
              <a:rPr 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[Project Title]</a:t>
            </a:r>
          </a:p>
        </p:txBody>
      </p:sp>
      <p:graphicFrame>
        <p:nvGraphicFramePr>
          <p:cNvPr id="6" name="Group 780"/>
          <p:cNvGraphicFramePr>
            <a:graphicFrameLocks noGrp="1"/>
          </p:cNvGraphicFramePr>
          <p:nvPr>
            <p:extLst>
              <p:ext uri="{D42A27DB-BD31-4B8C-83A1-F6EECF244321}">
                <p14:modId xmlns:p14="http://schemas.microsoft.com/office/powerpoint/2010/main" val="1245752952"/>
              </p:ext>
            </p:extLst>
          </p:nvPr>
        </p:nvGraphicFramePr>
        <p:xfrm>
          <a:off x="109973" y="1261872"/>
          <a:ext cx="8702356" cy="1314320"/>
        </p:xfrm>
        <a:graphic>
          <a:graphicData uri="http://schemas.openxmlformats.org/drawingml/2006/table">
            <a:tbl>
              <a:tblPr/>
              <a:tblGrid>
                <a:gridCol w="1774267">
                  <a:extLst>
                    <a:ext uri="{9D8B030D-6E8A-4147-A177-3AD203B41FA5}">
                      <a16:colId xmlns:a16="http://schemas.microsoft.com/office/drawing/2014/main" val="20000"/>
                    </a:ext>
                  </a:extLst>
                </a:gridCol>
                <a:gridCol w="2576911">
                  <a:extLst>
                    <a:ext uri="{9D8B030D-6E8A-4147-A177-3AD203B41FA5}">
                      <a16:colId xmlns:a16="http://schemas.microsoft.com/office/drawing/2014/main" val="20001"/>
                    </a:ext>
                  </a:extLst>
                </a:gridCol>
                <a:gridCol w="1774267">
                  <a:extLst>
                    <a:ext uri="{9D8B030D-6E8A-4147-A177-3AD203B41FA5}">
                      <a16:colId xmlns:a16="http://schemas.microsoft.com/office/drawing/2014/main" val="20002"/>
                    </a:ext>
                  </a:extLst>
                </a:gridCol>
                <a:gridCol w="2576911">
                  <a:extLst>
                    <a:ext uri="{9D8B030D-6E8A-4147-A177-3AD203B41FA5}">
                      <a16:colId xmlns:a16="http://schemas.microsoft.com/office/drawing/2014/main" val="20003"/>
                    </a:ext>
                  </a:extLst>
                </a:gridCol>
              </a:tblGrid>
              <a:tr h="329184">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Application:</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DeepStar Director:</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defRPr/>
                      </a:pPr>
                      <a:r>
                        <a:rPr kumimoji="0" lang="en-US" sz="800" b="0" i="0" u="none" strike="noStrike" cap="none" normalizeH="0" baseline="0" dirty="0">
                          <a:ln>
                            <a:noFill/>
                          </a:ln>
                          <a:solidFill>
                            <a:schemeClr val="tx1"/>
                          </a:solidFill>
                          <a:effectLst/>
                          <a:latin typeface="Verdana" pitchFamily="34" charset="0"/>
                        </a:rPr>
                        <a:t>Shak Shamshy, </a:t>
                      </a:r>
                      <a:r>
                        <a:rPr kumimoji="0" lang="en-US" sz="800" b="0" i="0" u="none" strike="noStrike" cap="none" normalizeH="0" baseline="0" dirty="0">
                          <a:ln>
                            <a:noFill/>
                          </a:ln>
                          <a:solidFill>
                            <a:schemeClr val="tx1"/>
                          </a:solidFill>
                          <a:effectLst/>
                          <a:latin typeface="Verdana" pitchFamily="34" charset="0"/>
                          <a:hlinkClick r:id="rId3"/>
                        </a:rPr>
                        <a:t>shakir@chevron.com</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9184">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Focus Area Theme:</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DeepStar Project Manager:</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0" i="0" u="none" strike="noStrike" cap="none" normalizeH="0" baseline="0" dirty="0">
                          <a:ln>
                            <a:noFill/>
                          </a:ln>
                          <a:solidFill>
                            <a:schemeClr val="tx1"/>
                          </a:solidFill>
                          <a:effectLst/>
                          <a:latin typeface="Verdana" pitchFamily="34" charset="0"/>
                        </a:rPr>
                        <a:t>Joseph Gomes, </a:t>
                      </a:r>
                      <a:r>
                        <a:rPr kumimoji="0" lang="en-US" sz="800" b="0" i="0" u="none" strike="noStrike" cap="none" normalizeH="0" baseline="0" dirty="0">
                          <a:ln>
                            <a:noFill/>
                          </a:ln>
                          <a:solidFill>
                            <a:schemeClr val="tx1"/>
                          </a:solidFill>
                          <a:effectLst/>
                          <a:latin typeface="Verdana" pitchFamily="34" charset="0"/>
                          <a:hlinkClick r:id="rId4"/>
                        </a:rPr>
                        <a:t>joe@theooc.us</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7022">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Strategic Drivers:</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Project Champions:</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7022">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Technology Development Stage:</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Proposed Contractors:</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 name="Text Box 773"/>
          <p:cNvSpPr txBox="1">
            <a:spLocks noChangeArrowheads="1"/>
          </p:cNvSpPr>
          <p:nvPr/>
        </p:nvSpPr>
        <p:spPr bwMode="auto">
          <a:xfrm>
            <a:off x="109973" y="2667000"/>
            <a:ext cx="5618698" cy="3323975"/>
          </a:xfrm>
          <a:prstGeom prst="rect">
            <a:avLst/>
          </a:prstGeom>
          <a:noFill/>
          <a:ln w="25400">
            <a:solidFill>
              <a:srgbClr val="0070C0"/>
            </a:solidFill>
            <a:miter lim="800000"/>
            <a:headEnd/>
            <a:tailEnd/>
          </a:ln>
        </p:spPr>
        <p:txBody>
          <a:bodyPr wrap="square" lIns="91429" tIns="45714" rIns="91429" bIns="45714">
            <a:spAutoFit/>
          </a:bodyPr>
          <a:lstStyle/>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Project Overview:</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Executive Summary</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Development Work Already Completed</a:t>
            </a: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Business Case / Impact:</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Value Proposition</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Value Drivers</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Primary Benefit of this work	</a:t>
            </a:r>
          </a:p>
          <a:p>
            <a:r>
              <a:rPr lang="en-US" sz="1000" dirty="0">
                <a:solidFill>
                  <a:srgbClr val="004EA4"/>
                </a:solidFill>
                <a:latin typeface="Verdana" panose="020B0604030504040204" pitchFamily="34" charset="0"/>
                <a:ea typeface="Verdana" panose="020B0604030504040204" pitchFamily="34" charset="0"/>
                <a:cs typeface="Verdana" panose="020B0604030504040204" pitchFamily="34" charset="0"/>
              </a:rPr>
              <a:t>A compelling and to the extent possible quantifiable description of the Business need and why DeepStar should invest in the technology / effort / activity. </a:t>
            </a: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Objective:</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	Task to be Addressed</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	Solutions Provided by Project</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	Phase Gated Goals</a:t>
            </a:r>
          </a:p>
          <a:p>
            <a:r>
              <a:rPr lang="en-US" sz="1000" dirty="0">
                <a:solidFill>
                  <a:srgbClr val="004EA4"/>
                </a:solidFill>
                <a:latin typeface="Verdana" panose="020B0604030504040204" pitchFamily="34" charset="0"/>
                <a:ea typeface="Verdana" panose="020B0604030504040204" pitchFamily="34" charset="0"/>
                <a:cs typeface="Verdana" panose="020B0604030504040204" pitchFamily="34" charset="0"/>
              </a:rPr>
              <a:t>This will be used to define the extent of the work completed within the project as well as the limits / boundaries.  Define the work required to be done within this project to achieve the Deliverables. Include all sub tasks and divide the projects in stage gates as appropriate and separate out cost and time for each stage.</a:t>
            </a: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2" name="Group 788"/>
          <p:cNvGraphicFramePr>
            <a:graphicFrameLocks noGrp="1"/>
          </p:cNvGraphicFramePr>
          <p:nvPr>
            <p:extLst>
              <p:ext uri="{D42A27DB-BD31-4B8C-83A1-F6EECF244321}">
                <p14:modId xmlns:p14="http://schemas.microsoft.com/office/powerpoint/2010/main" val="2866897936"/>
              </p:ext>
            </p:extLst>
          </p:nvPr>
        </p:nvGraphicFramePr>
        <p:xfrm>
          <a:off x="5791200" y="5867401"/>
          <a:ext cx="3019251" cy="716221"/>
        </p:xfrm>
        <a:graphic>
          <a:graphicData uri="http://schemas.openxmlformats.org/drawingml/2006/table">
            <a:tbl>
              <a:tblPr/>
              <a:tblGrid>
                <a:gridCol w="1006417">
                  <a:extLst>
                    <a:ext uri="{9D8B030D-6E8A-4147-A177-3AD203B41FA5}">
                      <a16:colId xmlns:a16="http://schemas.microsoft.com/office/drawing/2014/main" val="20000"/>
                    </a:ext>
                  </a:extLst>
                </a:gridCol>
                <a:gridCol w="1006417">
                  <a:extLst>
                    <a:ext uri="{9D8B030D-6E8A-4147-A177-3AD203B41FA5}">
                      <a16:colId xmlns:a16="http://schemas.microsoft.com/office/drawing/2014/main" val="20001"/>
                    </a:ext>
                  </a:extLst>
                </a:gridCol>
                <a:gridCol w="1006417">
                  <a:extLst>
                    <a:ext uri="{9D8B030D-6E8A-4147-A177-3AD203B41FA5}">
                      <a16:colId xmlns:a16="http://schemas.microsoft.com/office/drawing/2014/main" val="20002"/>
                    </a:ext>
                  </a:extLst>
                </a:gridCol>
              </a:tblGrid>
              <a:tr h="223966">
                <a:tc gridSpan="3">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900" b="1" i="0" u="none" strike="noStrike" kern="1200" cap="none" normalizeH="0" baseline="0" dirty="0">
                          <a:ln>
                            <a:noFill/>
                          </a:ln>
                          <a:solidFill>
                            <a:schemeClr val="bg1"/>
                          </a:solidFill>
                          <a:effectLst/>
                          <a:latin typeface="Verdana" pitchFamily="34" charset="0"/>
                          <a:ea typeface="+mn-ea"/>
                          <a:cs typeface="+mn-cs"/>
                        </a:rPr>
                        <a:t>Schedule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hMerge="1">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1" i="0" u="none" strike="noStrike" kern="1200" cap="none" normalizeH="0" baseline="0" dirty="0">
                        <a:ln>
                          <a:noFill/>
                        </a:ln>
                        <a:solidFill>
                          <a:schemeClr val="bg1"/>
                        </a:solidFill>
                        <a:effectLst/>
                        <a:latin typeface="Verdana"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accent2">
                        <a:lumMod val="75000"/>
                      </a:schemeClr>
                    </a:solidFill>
                  </a:tcPr>
                </a:tc>
                <a:tc hMerge="1">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1" i="0" u="none" strike="noStrike" kern="1200" cap="none" normalizeH="0" baseline="0" dirty="0">
                        <a:ln>
                          <a:noFill/>
                        </a:ln>
                        <a:solidFill>
                          <a:schemeClr val="bg1"/>
                        </a:solidFill>
                        <a:effectLst/>
                        <a:latin typeface="Verdana"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accent2">
                        <a:lumMod val="75000"/>
                      </a:schemeClr>
                    </a:solidFill>
                  </a:tcPr>
                </a:tc>
                <a:extLst>
                  <a:ext uri="{0D108BD9-81ED-4DB2-BD59-A6C34878D82A}">
                    <a16:rowId xmlns:a16="http://schemas.microsoft.com/office/drawing/2014/main" val="10000"/>
                  </a:ext>
                </a:extLst>
              </a:tr>
              <a:tr h="274832">
                <a:tc>
                  <a:txBody>
                    <a:bodyPr/>
                    <a:lstStyle/>
                    <a:p>
                      <a:pPr marL="0" marR="0" lvl="0" indent="0" algn="ctr" defTabSz="914400" rtl="0" eaLnBrk="1" fontAlgn="base" latinLnBrk="0" hangingPunct="1">
                        <a:lnSpc>
                          <a:spcPct val="100000"/>
                        </a:lnSpc>
                        <a:spcBef>
                          <a:spcPct val="0"/>
                        </a:spcBef>
                        <a:spcAft>
                          <a:spcPts val="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Start Date</a:t>
                      </a:r>
                    </a:p>
                  </a:txBody>
                  <a:tcP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End Date</a:t>
                      </a: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Budget</a:t>
                      </a: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9076">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16600" y="152400"/>
            <a:ext cx="987470" cy="993566"/>
          </a:xfrm>
          <a:prstGeom prst="rect">
            <a:avLst/>
          </a:prstGeom>
        </p:spPr>
      </p:pic>
      <p:sp>
        <p:nvSpPr>
          <p:cNvPr id="27" name="Rectangle 26"/>
          <p:cNvSpPr/>
          <p:nvPr/>
        </p:nvSpPr>
        <p:spPr>
          <a:xfrm>
            <a:off x="5791200" y="2667000"/>
            <a:ext cx="3010620" cy="2667000"/>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Insert picture here</a:t>
            </a:r>
          </a:p>
        </p:txBody>
      </p:sp>
      <p:sp>
        <p:nvSpPr>
          <p:cNvPr id="28" name="TextBox 27"/>
          <p:cNvSpPr txBox="1"/>
          <p:nvPr/>
        </p:nvSpPr>
        <p:spPr>
          <a:xfrm>
            <a:off x="5787016" y="5334000"/>
            <a:ext cx="3010620" cy="215431"/>
          </a:xfrm>
          <a:prstGeom prst="rect">
            <a:avLst/>
          </a:prstGeom>
          <a:noFill/>
        </p:spPr>
        <p:txBody>
          <a:bodyPr wrap="square" lIns="91429" tIns="45714" rIns="91429" bIns="45714" rtlCol="0">
            <a:spAutoFit/>
          </a:bodyPr>
          <a:lstStyle/>
          <a:p>
            <a:pPr algn="ctr"/>
            <a:r>
              <a:rPr lang="en-US" sz="800" dirty="0">
                <a:latin typeface="Verdana" panose="020B0604030504040204" pitchFamily="34" charset="0"/>
                <a:ea typeface="Verdana" panose="020B0604030504040204" pitchFamily="34" charset="0"/>
                <a:cs typeface="Verdana" panose="020B0604030504040204" pitchFamily="34" charset="0"/>
              </a:rPr>
              <a:t>Insert a brief description of the picture</a:t>
            </a:r>
          </a:p>
        </p:txBody>
      </p:sp>
      <p:graphicFrame>
        <p:nvGraphicFramePr>
          <p:cNvPr id="9" name="Content Placeholder 10"/>
          <p:cNvGraphicFramePr>
            <a:graphicFrameLocks/>
          </p:cNvGraphicFramePr>
          <p:nvPr>
            <p:extLst>
              <p:ext uri="{D42A27DB-BD31-4B8C-83A1-F6EECF244321}">
                <p14:modId xmlns:p14="http://schemas.microsoft.com/office/powerpoint/2010/main" val="1695716029"/>
              </p:ext>
            </p:extLst>
          </p:nvPr>
        </p:nvGraphicFramePr>
        <p:xfrm>
          <a:off x="109973" y="762000"/>
          <a:ext cx="6781797" cy="423462"/>
        </p:xfrm>
        <a:graphic>
          <a:graphicData uri="http://schemas.openxmlformats.org/drawingml/2006/table">
            <a:tbl>
              <a:tblPr firstRow="1" bandRow="1">
                <a:tableStyleId>{5940675A-B579-460E-94D1-54222C63F5DA}</a:tableStyleId>
              </a:tblPr>
              <a:tblGrid>
                <a:gridCol w="753533">
                  <a:extLst>
                    <a:ext uri="{9D8B030D-6E8A-4147-A177-3AD203B41FA5}">
                      <a16:colId xmlns:a16="http://schemas.microsoft.com/office/drawing/2014/main" val="20000"/>
                    </a:ext>
                  </a:extLst>
                </a:gridCol>
                <a:gridCol w="753533">
                  <a:extLst>
                    <a:ext uri="{9D8B030D-6E8A-4147-A177-3AD203B41FA5}">
                      <a16:colId xmlns:a16="http://schemas.microsoft.com/office/drawing/2014/main" val="20001"/>
                    </a:ext>
                  </a:extLst>
                </a:gridCol>
                <a:gridCol w="753533">
                  <a:extLst>
                    <a:ext uri="{9D8B030D-6E8A-4147-A177-3AD203B41FA5}">
                      <a16:colId xmlns:a16="http://schemas.microsoft.com/office/drawing/2014/main" val="20002"/>
                    </a:ext>
                  </a:extLst>
                </a:gridCol>
                <a:gridCol w="753533">
                  <a:extLst>
                    <a:ext uri="{9D8B030D-6E8A-4147-A177-3AD203B41FA5}">
                      <a16:colId xmlns:a16="http://schemas.microsoft.com/office/drawing/2014/main" val="20003"/>
                    </a:ext>
                  </a:extLst>
                </a:gridCol>
                <a:gridCol w="753533">
                  <a:extLst>
                    <a:ext uri="{9D8B030D-6E8A-4147-A177-3AD203B41FA5}">
                      <a16:colId xmlns:a16="http://schemas.microsoft.com/office/drawing/2014/main" val="20004"/>
                    </a:ext>
                  </a:extLst>
                </a:gridCol>
                <a:gridCol w="753533">
                  <a:extLst>
                    <a:ext uri="{9D8B030D-6E8A-4147-A177-3AD203B41FA5}">
                      <a16:colId xmlns:a16="http://schemas.microsoft.com/office/drawing/2014/main" val="20005"/>
                    </a:ext>
                  </a:extLst>
                </a:gridCol>
                <a:gridCol w="753533">
                  <a:extLst>
                    <a:ext uri="{9D8B030D-6E8A-4147-A177-3AD203B41FA5}">
                      <a16:colId xmlns:a16="http://schemas.microsoft.com/office/drawing/2014/main" val="20006"/>
                    </a:ext>
                  </a:extLst>
                </a:gridCol>
                <a:gridCol w="753533">
                  <a:extLst>
                    <a:ext uri="{9D8B030D-6E8A-4147-A177-3AD203B41FA5}">
                      <a16:colId xmlns:a16="http://schemas.microsoft.com/office/drawing/2014/main" val="20007"/>
                    </a:ext>
                  </a:extLst>
                </a:gridCol>
                <a:gridCol w="753533">
                  <a:extLst>
                    <a:ext uri="{9D8B030D-6E8A-4147-A177-3AD203B41FA5}">
                      <a16:colId xmlns:a16="http://schemas.microsoft.com/office/drawing/2014/main" val="20008"/>
                    </a:ext>
                  </a:extLst>
                </a:gridCol>
              </a:tblGrid>
              <a:tr h="201378">
                <a:tc>
                  <a:txBody>
                    <a:bodyPr/>
                    <a:lstStyle/>
                    <a:p>
                      <a:pPr algn="ctr"/>
                      <a:r>
                        <a:rPr lang="en-US" sz="800" b="1" dirty="0"/>
                        <a:t>1</a:t>
                      </a:r>
                    </a:p>
                  </a:txBody>
                  <a:tcPr anchor="ctr">
                    <a:solidFill>
                      <a:srgbClr val="FF5050">
                        <a:alpha val="50196"/>
                      </a:srgbClr>
                    </a:solidFill>
                  </a:tcPr>
                </a:tc>
                <a:tc>
                  <a:txBody>
                    <a:bodyPr/>
                    <a:lstStyle/>
                    <a:p>
                      <a:pPr algn="ctr"/>
                      <a:r>
                        <a:rPr lang="en-US" sz="800" b="1" dirty="0"/>
                        <a:t>2</a:t>
                      </a:r>
                    </a:p>
                  </a:txBody>
                  <a:tcPr anchor="ctr">
                    <a:solidFill>
                      <a:srgbClr val="FF5050">
                        <a:alpha val="50196"/>
                      </a:srgbClr>
                    </a:solidFill>
                  </a:tcPr>
                </a:tc>
                <a:tc>
                  <a:txBody>
                    <a:bodyPr/>
                    <a:lstStyle/>
                    <a:p>
                      <a:pPr algn="ctr"/>
                      <a:r>
                        <a:rPr lang="en-US" sz="800" b="1" dirty="0"/>
                        <a:t>3</a:t>
                      </a:r>
                    </a:p>
                  </a:txBody>
                  <a:tcPr anchor="ctr">
                    <a:solidFill>
                      <a:srgbClr val="FFFF00">
                        <a:alpha val="50196"/>
                      </a:srgbClr>
                    </a:solidFill>
                  </a:tcPr>
                </a:tc>
                <a:tc>
                  <a:txBody>
                    <a:bodyPr/>
                    <a:lstStyle/>
                    <a:p>
                      <a:pPr algn="ctr"/>
                      <a:r>
                        <a:rPr lang="en-US" sz="800" b="1" dirty="0"/>
                        <a:t>4</a:t>
                      </a:r>
                    </a:p>
                  </a:txBody>
                  <a:tcPr anchor="ctr">
                    <a:solidFill>
                      <a:srgbClr val="FFFF00">
                        <a:alpha val="50196"/>
                      </a:srgbClr>
                    </a:solidFill>
                  </a:tcPr>
                </a:tc>
                <a:tc>
                  <a:txBody>
                    <a:bodyPr/>
                    <a:lstStyle/>
                    <a:p>
                      <a:pPr algn="ctr"/>
                      <a:r>
                        <a:rPr lang="en-US" sz="800" b="1" dirty="0"/>
                        <a:t>5</a:t>
                      </a:r>
                    </a:p>
                  </a:txBody>
                  <a:tcPr anchor="ctr">
                    <a:solidFill>
                      <a:srgbClr val="33CC33">
                        <a:alpha val="50196"/>
                      </a:srgbClr>
                    </a:solidFill>
                  </a:tcPr>
                </a:tc>
                <a:tc>
                  <a:txBody>
                    <a:bodyPr/>
                    <a:lstStyle/>
                    <a:p>
                      <a:pPr algn="ctr"/>
                      <a:r>
                        <a:rPr lang="en-US" sz="800" b="1" dirty="0"/>
                        <a:t>6</a:t>
                      </a:r>
                    </a:p>
                  </a:txBody>
                  <a:tcPr anchor="ctr">
                    <a:solidFill>
                      <a:srgbClr val="33CC33">
                        <a:alpha val="50196"/>
                      </a:srgbClr>
                    </a:solidFill>
                  </a:tcPr>
                </a:tc>
                <a:tc>
                  <a:txBody>
                    <a:bodyPr/>
                    <a:lstStyle/>
                    <a:p>
                      <a:pPr algn="ctr"/>
                      <a:r>
                        <a:rPr lang="en-US" sz="800" b="1" dirty="0"/>
                        <a:t>7</a:t>
                      </a:r>
                    </a:p>
                  </a:txBody>
                  <a:tcPr anchor="ctr">
                    <a:solidFill>
                      <a:srgbClr val="0066FF">
                        <a:alpha val="49804"/>
                      </a:srgbClr>
                    </a:solidFill>
                  </a:tcPr>
                </a:tc>
                <a:tc>
                  <a:txBody>
                    <a:bodyPr/>
                    <a:lstStyle/>
                    <a:p>
                      <a:pPr algn="ctr"/>
                      <a:r>
                        <a:rPr lang="en-US" sz="800" b="1" dirty="0"/>
                        <a:t>8</a:t>
                      </a:r>
                    </a:p>
                  </a:txBody>
                  <a:tcPr anchor="ctr">
                    <a:solidFill>
                      <a:srgbClr val="0066FF">
                        <a:alpha val="49804"/>
                      </a:srgbClr>
                    </a:solidFill>
                  </a:tcPr>
                </a:tc>
                <a:tc>
                  <a:txBody>
                    <a:bodyPr/>
                    <a:lstStyle/>
                    <a:p>
                      <a:pPr algn="ctr"/>
                      <a:r>
                        <a:rPr lang="en-US" sz="800" b="1" dirty="0"/>
                        <a:t>9</a:t>
                      </a:r>
                    </a:p>
                  </a:txBody>
                  <a:tcPr anchor="ctr">
                    <a:solidFill>
                      <a:srgbClr val="6600CC">
                        <a:alpha val="50196"/>
                      </a:srgbClr>
                    </a:solidFill>
                  </a:tcPr>
                </a:tc>
                <a:extLst>
                  <a:ext uri="{0D108BD9-81ED-4DB2-BD59-A6C34878D82A}">
                    <a16:rowId xmlns:a16="http://schemas.microsoft.com/office/drawing/2014/main" val="10000"/>
                  </a:ext>
                </a:extLst>
              </a:tr>
              <a:tr h="210102">
                <a:tc>
                  <a:txBody>
                    <a:bodyPr/>
                    <a:lstStyle/>
                    <a:p>
                      <a:pPr algn="ctr"/>
                      <a:r>
                        <a:rPr lang="en-US" sz="800" b="1" dirty="0">
                          <a:latin typeface="Calibri" pitchFamily="34" charset="0"/>
                        </a:rPr>
                        <a:t>Initiation</a:t>
                      </a:r>
                    </a:p>
                  </a:txBody>
                  <a:tcPr marL="0" marR="0" marT="0" marB="0" anchor="ctr">
                    <a:solidFill>
                      <a:srgbClr val="FF5050">
                        <a:alpha val="50196"/>
                      </a:srgbClr>
                    </a:solidFill>
                  </a:tcPr>
                </a:tc>
                <a:tc>
                  <a:txBody>
                    <a:bodyPr/>
                    <a:lstStyle/>
                    <a:p>
                      <a:pPr algn="ctr"/>
                      <a:r>
                        <a:rPr lang="en-US" sz="800" b="1" dirty="0">
                          <a:latin typeface="Calibri" pitchFamily="34" charset="0"/>
                        </a:rPr>
                        <a:t>Concept</a:t>
                      </a:r>
                    </a:p>
                  </a:txBody>
                  <a:tcPr marL="0" marR="0" marT="0" marB="0" anchor="ctr">
                    <a:solidFill>
                      <a:srgbClr val="FF5050">
                        <a:alpha val="50196"/>
                      </a:srgbClr>
                    </a:solidFill>
                  </a:tcPr>
                </a:tc>
                <a:tc>
                  <a:txBody>
                    <a:bodyPr/>
                    <a:lstStyle/>
                    <a:p>
                      <a:pPr algn="ctr"/>
                      <a:r>
                        <a:rPr lang="en-US" sz="800" b="1" dirty="0">
                          <a:latin typeface="Calibri" pitchFamily="34" charset="0"/>
                        </a:rPr>
                        <a:t>Proof of</a:t>
                      </a:r>
                      <a:r>
                        <a:rPr lang="en-US" sz="800" b="1" baseline="0" dirty="0">
                          <a:latin typeface="Calibri" pitchFamily="34" charset="0"/>
                        </a:rPr>
                        <a:t> Concept</a:t>
                      </a:r>
                      <a:endParaRPr lang="en-US" sz="800" b="1" dirty="0">
                        <a:latin typeface="Calibri" pitchFamily="34" charset="0"/>
                      </a:endParaRPr>
                    </a:p>
                  </a:txBody>
                  <a:tcPr marL="0" marR="0" marT="0" marB="0" anchor="ctr">
                    <a:solidFill>
                      <a:srgbClr val="FFFF00">
                        <a:alpha val="50196"/>
                      </a:srgbClr>
                    </a:solidFill>
                  </a:tcPr>
                </a:tc>
                <a:tc>
                  <a:txBody>
                    <a:bodyPr/>
                    <a:lstStyle/>
                    <a:p>
                      <a:pPr algn="ctr"/>
                      <a:r>
                        <a:rPr lang="en-US" sz="800" b="1" dirty="0">
                          <a:latin typeface="Calibri" pitchFamily="34" charset="0"/>
                        </a:rPr>
                        <a:t>Integration</a:t>
                      </a:r>
                    </a:p>
                  </a:txBody>
                  <a:tcPr marL="0" marR="0" marT="0" marB="0" anchor="ctr">
                    <a:solidFill>
                      <a:srgbClr val="FFFF00">
                        <a:alpha val="50196"/>
                      </a:srgbClr>
                    </a:solidFill>
                  </a:tcPr>
                </a:tc>
                <a:tc>
                  <a:txBody>
                    <a:bodyPr/>
                    <a:lstStyle/>
                    <a:p>
                      <a:pPr algn="ctr"/>
                      <a:r>
                        <a:rPr lang="en-US" sz="800" b="1" dirty="0">
                          <a:latin typeface="Calibri" pitchFamily="34" charset="0"/>
                        </a:rPr>
                        <a:t>Demonstration</a:t>
                      </a:r>
                    </a:p>
                  </a:txBody>
                  <a:tcPr marL="0" marR="0" marT="0" marB="0" anchor="ctr">
                    <a:solidFill>
                      <a:srgbClr val="33CC33">
                        <a:alpha val="50196"/>
                      </a:srgbClr>
                    </a:solidFill>
                  </a:tcPr>
                </a:tc>
                <a:tc>
                  <a:txBody>
                    <a:bodyPr/>
                    <a:lstStyle/>
                    <a:p>
                      <a:pPr algn="ctr"/>
                      <a:r>
                        <a:rPr lang="en-US" sz="800" b="1" dirty="0">
                          <a:latin typeface="Calibri" pitchFamily="34" charset="0"/>
                        </a:rPr>
                        <a:t>Prototype</a:t>
                      </a:r>
                    </a:p>
                  </a:txBody>
                  <a:tcPr marL="0" marR="0" marT="0" marB="0" anchor="ctr">
                    <a:solidFill>
                      <a:srgbClr val="33CC33">
                        <a:alpha val="50196"/>
                      </a:srgbClr>
                    </a:solidFill>
                  </a:tcPr>
                </a:tc>
                <a:tc>
                  <a:txBody>
                    <a:bodyPr/>
                    <a:lstStyle/>
                    <a:p>
                      <a:pPr algn="ctr"/>
                      <a:r>
                        <a:rPr lang="en-US" sz="800" b="1" dirty="0">
                          <a:latin typeface="Calibri" pitchFamily="34" charset="0"/>
                        </a:rPr>
                        <a:t>Pre-production</a:t>
                      </a:r>
                    </a:p>
                  </a:txBody>
                  <a:tcPr marL="0" marR="0" marT="0" marB="0" anchor="ctr">
                    <a:solidFill>
                      <a:srgbClr val="0066FF">
                        <a:alpha val="49804"/>
                      </a:srgbClr>
                    </a:solidFill>
                  </a:tcPr>
                </a:tc>
                <a:tc>
                  <a:txBody>
                    <a:bodyPr/>
                    <a:lstStyle/>
                    <a:p>
                      <a:pPr algn="ctr"/>
                      <a:r>
                        <a:rPr lang="en-US" sz="800" b="1" dirty="0">
                          <a:latin typeface="Calibri" pitchFamily="34" charset="0"/>
                        </a:rPr>
                        <a:t>Production</a:t>
                      </a:r>
                    </a:p>
                  </a:txBody>
                  <a:tcPr marL="0" marR="0" marT="0" marB="0" anchor="ctr">
                    <a:solidFill>
                      <a:srgbClr val="0066FF">
                        <a:alpha val="49804"/>
                      </a:srgbClr>
                    </a:solidFill>
                  </a:tcPr>
                </a:tc>
                <a:tc>
                  <a:txBody>
                    <a:bodyPr/>
                    <a:lstStyle/>
                    <a:p>
                      <a:pPr algn="ctr"/>
                      <a:r>
                        <a:rPr lang="en-US" sz="800" b="1" dirty="0">
                          <a:latin typeface="Calibri" pitchFamily="34" charset="0"/>
                        </a:rPr>
                        <a:t>Field Proven</a:t>
                      </a:r>
                    </a:p>
                  </a:txBody>
                  <a:tcPr marL="0" marR="0" marT="0" marB="0" anchor="ctr">
                    <a:solidFill>
                      <a:srgbClr val="6600CC">
                        <a:alpha val="50196"/>
                      </a:srgbClr>
                    </a:solidFill>
                  </a:tcPr>
                </a:tc>
                <a:extLst>
                  <a:ext uri="{0D108BD9-81ED-4DB2-BD59-A6C34878D82A}">
                    <a16:rowId xmlns:a16="http://schemas.microsoft.com/office/drawing/2014/main" val="10001"/>
                  </a:ext>
                </a:extLst>
              </a:tr>
            </a:tbl>
          </a:graphicData>
        </a:graphic>
      </p:graphicFrame>
      <p:sp>
        <p:nvSpPr>
          <p:cNvPr id="10" name="Text Box 773"/>
          <p:cNvSpPr txBox="1">
            <a:spLocks noChangeArrowheads="1"/>
          </p:cNvSpPr>
          <p:nvPr/>
        </p:nvSpPr>
        <p:spPr bwMode="auto">
          <a:xfrm>
            <a:off x="109973" y="6025462"/>
            <a:ext cx="5624168" cy="400097"/>
          </a:xfrm>
          <a:prstGeom prst="rect">
            <a:avLst/>
          </a:prstGeom>
          <a:ln>
            <a:solidFill>
              <a:srgbClr val="0070C0"/>
            </a:solidFill>
            <a:headEnd/>
            <a:tailEnd/>
          </a:ln>
        </p:spPr>
        <p:style>
          <a:lnRef idx="2">
            <a:schemeClr val="dk1"/>
          </a:lnRef>
          <a:fillRef idx="1">
            <a:schemeClr val="lt1"/>
          </a:fillRef>
          <a:effectRef idx="0">
            <a:schemeClr val="dk1"/>
          </a:effectRef>
          <a:fontRef idx="minor">
            <a:schemeClr val="dk1"/>
          </a:fontRef>
        </p:style>
        <p:txBody>
          <a:bodyPr wrap="square" lIns="91429" tIns="45714" rIns="91429" bIns="45714">
            <a:spAutoFit/>
          </a:bodyPr>
          <a:lstStyle/>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Potential Interested Parties: (Name &amp; Company)</a:t>
            </a: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01814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2">
            <a:extLst>
              <a:ext uri="{FF2B5EF4-FFF2-40B4-BE49-F238E27FC236}">
                <a16:creationId xmlns:a16="http://schemas.microsoft.com/office/drawing/2014/main" id="{ABEADFF0-9393-4DFB-BAD6-DBADC38F10C8}"/>
              </a:ext>
            </a:extLst>
          </p:cNvPr>
          <p:cNvSpPr txBox="1">
            <a:spLocks noChangeArrowheads="1"/>
          </p:cNvSpPr>
          <p:nvPr/>
        </p:nvSpPr>
        <p:spPr>
          <a:xfrm>
            <a:off x="138024" y="103846"/>
            <a:ext cx="8012203" cy="722560"/>
          </a:xfrm>
          <a:prstGeom prst="rect">
            <a:avLst/>
          </a:prstGeom>
        </p:spPr>
        <p:txBody>
          <a:bodyPr vert="horz" lIns="91429" tIns="45714" rIns="91429" bIns="45714"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base">
              <a:spcAft>
                <a:spcPct val="0"/>
              </a:spcAft>
            </a:pPr>
            <a:r>
              <a:rPr 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[Project Title]</a:t>
            </a:r>
          </a:p>
        </p:txBody>
      </p:sp>
      <p:graphicFrame>
        <p:nvGraphicFramePr>
          <p:cNvPr id="5" name="Content Placeholder 10">
            <a:extLst>
              <a:ext uri="{FF2B5EF4-FFF2-40B4-BE49-F238E27FC236}">
                <a16:creationId xmlns:a16="http://schemas.microsoft.com/office/drawing/2014/main" id="{A50DEAE7-154C-48E8-AEC1-00BFBB812290}"/>
              </a:ext>
            </a:extLst>
          </p:cNvPr>
          <p:cNvGraphicFramePr>
            <a:graphicFrameLocks/>
          </p:cNvGraphicFramePr>
          <p:nvPr>
            <p:extLst>
              <p:ext uri="{D42A27DB-BD31-4B8C-83A1-F6EECF244321}">
                <p14:modId xmlns:p14="http://schemas.microsoft.com/office/powerpoint/2010/main" val="3067166801"/>
              </p:ext>
            </p:extLst>
          </p:nvPr>
        </p:nvGraphicFramePr>
        <p:xfrm>
          <a:off x="109973" y="762000"/>
          <a:ext cx="6781797" cy="423462"/>
        </p:xfrm>
        <a:graphic>
          <a:graphicData uri="http://schemas.openxmlformats.org/drawingml/2006/table">
            <a:tbl>
              <a:tblPr firstRow="1" bandRow="1">
                <a:tableStyleId>{5940675A-B579-460E-94D1-54222C63F5DA}</a:tableStyleId>
              </a:tblPr>
              <a:tblGrid>
                <a:gridCol w="753533">
                  <a:extLst>
                    <a:ext uri="{9D8B030D-6E8A-4147-A177-3AD203B41FA5}">
                      <a16:colId xmlns:a16="http://schemas.microsoft.com/office/drawing/2014/main" val="20000"/>
                    </a:ext>
                  </a:extLst>
                </a:gridCol>
                <a:gridCol w="753533">
                  <a:extLst>
                    <a:ext uri="{9D8B030D-6E8A-4147-A177-3AD203B41FA5}">
                      <a16:colId xmlns:a16="http://schemas.microsoft.com/office/drawing/2014/main" val="20001"/>
                    </a:ext>
                  </a:extLst>
                </a:gridCol>
                <a:gridCol w="753533">
                  <a:extLst>
                    <a:ext uri="{9D8B030D-6E8A-4147-A177-3AD203B41FA5}">
                      <a16:colId xmlns:a16="http://schemas.microsoft.com/office/drawing/2014/main" val="20002"/>
                    </a:ext>
                  </a:extLst>
                </a:gridCol>
                <a:gridCol w="753533">
                  <a:extLst>
                    <a:ext uri="{9D8B030D-6E8A-4147-A177-3AD203B41FA5}">
                      <a16:colId xmlns:a16="http://schemas.microsoft.com/office/drawing/2014/main" val="20003"/>
                    </a:ext>
                  </a:extLst>
                </a:gridCol>
                <a:gridCol w="753533">
                  <a:extLst>
                    <a:ext uri="{9D8B030D-6E8A-4147-A177-3AD203B41FA5}">
                      <a16:colId xmlns:a16="http://schemas.microsoft.com/office/drawing/2014/main" val="20004"/>
                    </a:ext>
                  </a:extLst>
                </a:gridCol>
                <a:gridCol w="753533">
                  <a:extLst>
                    <a:ext uri="{9D8B030D-6E8A-4147-A177-3AD203B41FA5}">
                      <a16:colId xmlns:a16="http://schemas.microsoft.com/office/drawing/2014/main" val="20005"/>
                    </a:ext>
                  </a:extLst>
                </a:gridCol>
                <a:gridCol w="753533">
                  <a:extLst>
                    <a:ext uri="{9D8B030D-6E8A-4147-A177-3AD203B41FA5}">
                      <a16:colId xmlns:a16="http://schemas.microsoft.com/office/drawing/2014/main" val="20006"/>
                    </a:ext>
                  </a:extLst>
                </a:gridCol>
                <a:gridCol w="753533">
                  <a:extLst>
                    <a:ext uri="{9D8B030D-6E8A-4147-A177-3AD203B41FA5}">
                      <a16:colId xmlns:a16="http://schemas.microsoft.com/office/drawing/2014/main" val="20007"/>
                    </a:ext>
                  </a:extLst>
                </a:gridCol>
                <a:gridCol w="753533">
                  <a:extLst>
                    <a:ext uri="{9D8B030D-6E8A-4147-A177-3AD203B41FA5}">
                      <a16:colId xmlns:a16="http://schemas.microsoft.com/office/drawing/2014/main" val="20008"/>
                    </a:ext>
                  </a:extLst>
                </a:gridCol>
              </a:tblGrid>
              <a:tr h="201378">
                <a:tc>
                  <a:txBody>
                    <a:bodyPr/>
                    <a:lstStyle/>
                    <a:p>
                      <a:pPr algn="ctr"/>
                      <a:r>
                        <a:rPr lang="en-US" sz="800" b="1" dirty="0"/>
                        <a:t>1</a:t>
                      </a:r>
                    </a:p>
                  </a:txBody>
                  <a:tcPr anchor="ctr">
                    <a:solidFill>
                      <a:srgbClr val="FF5050">
                        <a:alpha val="50196"/>
                      </a:srgbClr>
                    </a:solidFill>
                  </a:tcPr>
                </a:tc>
                <a:tc>
                  <a:txBody>
                    <a:bodyPr/>
                    <a:lstStyle/>
                    <a:p>
                      <a:pPr algn="ctr"/>
                      <a:r>
                        <a:rPr lang="en-US" sz="800" b="1" dirty="0"/>
                        <a:t>2</a:t>
                      </a:r>
                    </a:p>
                  </a:txBody>
                  <a:tcPr anchor="ctr">
                    <a:solidFill>
                      <a:srgbClr val="FF5050">
                        <a:alpha val="50196"/>
                      </a:srgbClr>
                    </a:solidFill>
                  </a:tcPr>
                </a:tc>
                <a:tc>
                  <a:txBody>
                    <a:bodyPr/>
                    <a:lstStyle/>
                    <a:p>
                      <a:pPr algn="ctr"/>
                      <a:r>
                        <a:rPr lang="en-US" sz="800" b="1" dirty="0"/>
                        <a:t>3</a:t>
                      </a:r>
                    </a:p>
                  </a:txBody>
                  <a:tcPr anchor="ctr">
                    <a:solidFill>
                      <a:srgbClr val="FFFF00">
                        <a:alpha val="50196"/>
                      </a:srgbClr>
                    </a:solidFill>
                  </a:tcPr>
                </a:tc>
                <a:tc>
                  <a:txBody>
                    <a:bodyPr/>
                    <a:lstStyle/>
                    <a:p>
                      <a:pPr algn="ctr"/>
                      <a:r>
                        <a:rPr lang="en-US" sz="800" b="1" dirty="0"/>
                        <a:t>4</a:t>
                      </a:r>
                    </a:p>
                  </a:txBody>
                  <a:tcPr anchor="ctr">
                    <a:solidFill>
                      <a:srgbClr val="FFFF00">
                        <a:alpha val="50196"/>
                      </a:srgbClr>
                    </a:solidFill>
                  </a:tcPr>
                </a:tc>
                <a:tc>
                  <a:txBody>
                    <a:bodyPr/>
                    <a:lstStyle/>
                    <a:p>
                      <a:pPr algn="ctr"/>
                      <a:r>
                        <a:rPr lang="en-US" sz="800" b="1" dirty="0"/>
                        <a:t>5</a:t>
                      </a:r>
                    </a:p>
                  </a:txBody>
                  <a:tcPr anchor="ctr">
                    <a:solidFill>
                      <a:srgbClr val="33CC33">
                        <a:alpha val="50196"/>
                      </a:srgbClr>
                    </a:solidFill>
                  </a:tcPr>
                </a:tc>
                <a:tc>
                  <a:txBody>
                    <a:bodyPr/>
                    <a:lstStyle/>
                    <a:p>
                      <a:pPr algn="ctr"/>
                      <a:r>
                        <a:rPr lang="en-US" sz="800" b="1" dirty="0"/>
                        <a:t>6</a:t>
                      </a:r>
                    </a:p>
                  </a:txBody>
                  <a:tcPr anchor="ctr">
                    <a:solidFill>
                      <a:srgbClr val="33CC33">
                        <a:alpha val="50196"/>
                      </a:srgbClr>
                    </a:solidFill>
                  </a:tcPr>
                </a:tc>
                <a:tc>
                  <a:txBody>
                    <a:bodyPr/>
                    <a:lstStyle/>
                    <a:p>
                      <a:pPr algn="ctr"/>
                      <a:r>
                        <a:rPr lang="en-US" sz="800" b="1" dirty="0"/>
                        <a:t>7</a:t>
                      </a:r>
                    </a:p>
                  </a:txBody>
                  <a:tcPr anchor="ctr">
                    <a:solidFill>
                      <a:srgbClr val="0066FF">
                        <a:alpha val="49804"/>
                      </a:srgbClr>
                    </a:solidFill>
                  </a:tcPr>
                </a:tc>
                <a:tc>
                  <a:txBody>
                    <a:bodyPr/>
                    <a:lstStyle/>
                    <a:p>
                      <a:pPr algn="ctr"/>
                      <a:r>
                        <a:rPr lang="en-US" sz="800" b="1" dirty="0"/>
                        <a:t>8</a:t>
                      </a:r>
                    </a:p>
                  </a:txBody>
                  <a:tcPr anchor="ctr">
                    <a:solidFill>
                      <a:srgbClr val="0066FF">
                        <a:alpha val="49804"/>
                      </a:srgbClr>
                    </a:solidFill>
                  </a:tcPr>
                </a:tc>
                <a:tc>
                  <a:txBody>
                    <a:bodyPr/>
                    <a:lstStyle/>
                    <a:p>
                      <a:pPr algn="ctr"/>
                      <a:r>
                        <a:rPr lang="en-US" sz="800" b="1" dirty="0"/>
                        <a:t>9</a:t>
                      </a:r>
                    </a:p>
                  </a:txBody>
                  <a:tcPr anchor="ctr">
                    <a:solidFill>
                      <a:srgbClr val="6600CC">
                        <a:alpha val="50196"/>
                      </a:srgbClr>
                    </a:solidFill>
                  </a:tcPr>
                </a:tc>
                <a:extLst>
                  <a:ext uri="{0D108BD9-81ED-4DB2-BD59-A6C34878D82A}">
                    <a16:rowId xmlns:a16="http://schemas.microsoft.com/office/drawing/2014/main" val="10000"/>
                  </a:ext>
                </a:extLst>
              </a:tr>
              <a:tr h="210102">
                <a:tc>
                  <a:txBody>
                    <a:bodyPr/>
                    <a:lstStyle/>
                    <a:p>
                      <a:pPr algn="ctr"/>
                      <a:r>
                        <a:rPr lang="en-US" sz="800" b="1" dirty="0">
                          <a:latin typeface="Calibri" pitchFamily="34" charset="0"/>
                        </a:rPr>
                        <a:t>Initiation</a:t>
                      </a:r>
                    </a:p>
                  </a:txBody>
                  <a:tcPr marL="0" marR="0" marT="0" marB="0" anchor="ctr">
                    <a:solidFill>
                      <a:srgbClr val="FF5050">
                        <a:alpha val="50196"/>
                      </a:srgbClr>
                    </a:solidFill>
                  </a:tcPr>
                </a:tc>
                <a:tc>
                  <a:txBody>
                    <a:bodyPr/>
                    <a:lstStyle/>
                    <a:p>
                      <a:pPr algn="ctr"/>
                      <a:r>
                        <a:rPr lang="en-US" sz="800" b="1" dirty="0">
                          <a:latin typeface="Calibri" pitchFamily="34" charset="0"/>
                        </a:rPr>
                        <a:t>Concept</a:t>
                      </a:r>
                    </a:p>
                  </a:txBody>
                  <a:tcPr marL="0" marR="0" marT="0" marB="0" anchor="ctr">
                    <a:solidFill>
                      <a:srgbClr val="FF5050">
                        <a:alpha val="50196"/>
                      </a:srgbClr>
                    </a:solidFill>
                  </a:tcPr>
                </a:tc>
                <a:tc>
                  <a:txBody>
                    <a:bodyPr/>
                    <a:lstStyle/>
                    <a:p>
                      <a:pPr algn="ctr"/>
                      <a:r>
                        <a:rPr lang="en-US" sz="800" b="1" dirty="0">
                          <a:latin typeface="Calibri" pitchFamily="34" charset="0"/>
                        </a:rPr>
                        <a:t>Proof of</a:t>
                      </a:r>
                      <a:r>
                        <a:rPr lang="en-US" sz="800" b="1" baseline="0" dirty="0">
                          <a:latin typeface="Calibri" pitchFamily="34" charset="0"/>
                        </a:rPr>
                        <a:t> Concept</a:t>
                      </a:r>
                      <a:endParaRPr lang="en-US" sz="800" b="1" dirty="0">
                        <a:latin typeface="Calibri" pitchFamily="34" charset="0"/>
                      </a:endParaRPr>
                    </a:p>
                  </a:txBody>
                  <a:tcPr marL="0" marR="0" marT="0" marB="0" anchor="ctr">
                    <a:solidFill>
                      <a:srgbClr val="FFFF00">
                        <a:alpha val="50196"/>
                      </a:srgbClr>
                    </a:solidFill>
                  </a:tcPr>
                </a:tc>
                <a:tc>
                  <a:txBody>
                    <a:bodyPr/>
                    <a:lstStyle/>
                    <a:p>
                      <a:pPr algn="ctr"/>
                      <a:r>
                        <a:rPr lang="en-US" sz="800" b="1" dirty="0">
                          <a:latin typeface="Calibri" pitchFamily="34" charset="0"/>
                        </a:rPr>
                        <a:t>Integration</a:t>
                      </a:r>
                    </a:p>
                  </a:txBody>
                  <a:tcPr marL="0" marR="0" marT="0" marB="0" anchor="ctr">
                    <a:solidFill>
                      <a:srgbClr val="FFFF00">
                        <a:alpha val="50196"/>
                      </a:srgbClr>
                    </a:solidFill>
                  </a:tcPr>
                </a:tc>
                <a:tc>
                  <a:txBody>
                    <a:bodyPr/>
                    <a:lstStyle/>
                    <a:p>
                      <a:pPr algn="ctr"/>
                      <a:r>
                        <a:rPr lang="en-US" sz="800" b="1" dirty="0">
                          <a:latin typeface="Calibri" pitchFamily="34" charset="0"/>
                        </a:rPr>
                        <a:t>Demonstration</a:t>
                      </a:r>
                    </a:p>
                  </a:txBody>
                  <a:tcPr marL="0" marR="0" marT="0" marB="0" anchor="ctr">
                    <a:solidFill>
                      <a:srgbClr val="33CC33">
                        <a:alpha val="50196"/>
                      </a:srgbClr>
                    </a:solidFill>
                  </a:tcPr>
                </a:tc>
                <a:tc>
                  <a:txBody>
                    <a:bodyPr/>
                    <a:lstStyle/>
                    <a:p>
                      <a:pPr algn="ctr"/>
                      <a:r>
                        <a:rPr lang="en-US" sz="800" b="1" dirty="0">
                          <a:latin typeface="Calibri" pitchFamily="34" charset="0"/>
                        </a:rPr>
                        <a:t>Prototype</a:t>
                      </a:r>
                    </a:p>
                  </a:txBody>
                  <a:tcPr marL="0" marR="0" marT="0" marB="0" anchor="ctr">
                    <a:solidFill>
                      <a:srgbClr val="33CC33">
                        <a:alpha val="50196"/>
                      </a:srgbClr>
                    </a:solidFill>
                  </a:tcPr>
                </a:tc>
                <a:tc>
                  <a:txBody>
                    <a:bodyPr/>
                    <a:lstStyle/>
                    <a:p>
                      <a:pPr algn="ctr"/>
                      <a:r>
                        <a:rPr lang="en-US" sz="800" b="1" dirty="0">
                          <a:latin typeface="Calibri" pitchFamily="34" charset="0"/>
                        </a:rPr>
                        <a:t>Pre-production</a:t>
                      </a:r>
                    </a:p>
                  </a:txBody>
                  <a:tcPr marL="0" marR="0" marT="0" marB="0" anchor="ctr">
                    <a:solidFill>
                      <a:srgbClr val="0066FF">
                        <a:alpha val="49804"/>
                      </a:srgbClr>
                    </a:solidFill>
                  </a:tcPr>
                </a:tc>
                <a:tc>
                  <a:txBody>
                    <a:bodyPr/>
                    <a:lstStyle/>
                    <a:p>
                      <a:pPr algn="ctr"/>
                      <a:r>
                        <a:rPr lang="en-US" sz="800" b="1" dirty="0">
                          <a:latin typeface="Calibri" pitchFamily="34" charset="0"/>
                        </a:rPr>
                        <a:t>Production</a:t>
                      </a:r>
                    </a:p>
                  </a:txBody>
                  <a:tcPr marL="0" marR="0" marT="0" marB="0" anchor="ctr">
                    <a:solidFill>
                      <a:srgbClr val="0066FF">
                        <a:alpha val="49804"/>
                      </a:srgbClr>
                    </a:solidFill>
                  </a:tcPr>
                </a:tc>
                <a:tc>
                  <a:txBody>
                    <a:bodyPr/>
                    <a:lstStyle/>
                    <a:p>
                      <a:pPr algn="ctr"/>
                      <a:r>
                        <a:rPr lang="en-US" sz="800" b="1" dirty="0">
                          <a:latin typeface="Calibri" pitchFamily="34" charset="0"/>
                        </a:rPr>
                        <a:t>Field Proven</a:t>
                      </a:r>
                    </a:p>
                  </a:txBody>
                  <a:tcPr marL="0" marR="0" marT="0" marB="0" anchor="ctr">
                    <a:solidFill>
                      <a:srgbClr val="6600CC">
                        <a:alpha val="50196"/>
                      </a:srgbClr>
                    </a:solidFill>
                  </a:tcPr>
                </a:tc>
                <a:extLst>
                  <a:ext uri="{0D108BD9-81ED-4DB2-BD59-A6C34878D82A}">
                    <a16:rowId xmlns:a16="http://schemas.microsoft.com/office/drawing/2014/main" val="10001"/>
                  </a:ext>
                </a:extLst>
              </a:tr>
            </a:tbl>
          </a:graphicData>
        </a:graphic>
      </p:graphicFrame>
      <p:sp>
        <p:nvSpPr>
          <p:cNvPr id="9" name="Text Box 773">
            <a:extLst>
              <a:ext uri="{FF2B5EF4-FFF2-40B4-BE49-F238E27FC236}">
                <a16:creationId xmlns:a16="http://schemas.microsoft.com/office/drawing/2014/main" id="{7334AEAB-6B06-49E5-AF8F-29DCC4D44FBD}"/>
              </a:ext>
            </a:extLst>
          </p:cNvPr>
          <p:cNvSpPr txBox="1">
            <a:spLocks noGrp="1" noChangeAspect="1" noChangeArrowheads="1"/>
          </p:cNvSpPr>
          <p:nvPr>
            <p:ph sz="half" idx="1"/>
          </p:nvPr>
        </p:nvSpPr>
        <p:spPr bwMode="auto">
          <a:xfrm>
            <a:off x="105524" y="1295400"/>
            <a:ext cx="4314075" cy="2585311"/>
          </a:xfrm>
          <a:prstGeom prst="rect">
            <a:avLst/>
          </a:prstGeom>
          <a:noFill/>
          <a:ln w="25400">
            <a:solidFill>
              <a:srgbClr val="0070C0"/>
            </a:solidFill>
            <a:miter lim="800000"/>
            <a:headEnd/>
            <a:tailEnd/>
          </a:ln>
        </p:spPr>
        <p:txBody>
          <a:bodyPr wrap="square" lIns="91429" tIns="45714" rIns="91429" bIns="45714">
            <a:noAutofit/>
          </a:bodyPr>
          <a:lstStyle/>
          <a:p>
            <a:pPr marL="0" indent="0">
              <a:buNone/>
            </a:pPr>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Impact of Technology:</a:t>
            </a:r>
          </a:p>
          <a:p>
            <a:pPr marL="0" indent="0">
              <a:buNone/>
            </a:pPr>
            <a:r>
              <a:rPr lang="en-US" sz="1000" dirty="0">
                <a:solidFill>
                  <a:srgbClr val="004EA4"/>
                </a:solidFill>
                <a:latin typeface="Verdana" panose="020B0604030504040204" pitchFamily="34" charset="0"/>
                <a:ea typeface="Verdana" panose="020B0604030504040204" pitchFamily="34" charset="0"/>
                <a:cs typeface="Verdana" panose="020B0604030504040204" pitchFamily="34" charset="0"/>
              </a:rPr>
              <a:t>A compelling and to the extent possible quantifiable description of the Business need and why DeepStar should invest in the technology / effort / activity.  </a:t>
            </a:r>
          </a:p>
          <a:p>
            <a:r>
              <a:rPr lang="en-US" sz="900" dirty="0">
                <a:solidFill>
                  <a:srgbClr val="004EA4"/>
                </a:solidFill>
                <a:latin typeface="Verdana" panose="020B0604030504040204" pitchFamily="34" charset="0"/>
                <a:ea typeface="Verdana" panose="020B0604030504040204" pitchFamily="34" charset="0"/>
                <a:cs typeface="Verdana" panose="020B0604030504040204" pitchFamily="34" charset="0"/>
              </a:rPr>
              <a:t>a)One liner summary of overall opportunity / need</a:t>
            </a:r>
          </a:p>
          <a:p>
            <a:r>
              <a:rPr lang="en-US" sz="900" dirty="0">
                <a:solidFill>
                  <a:srgbClr val="004EA4"/>
                </a:solidFill>
                <a:latin typeface="Verdana" panose="020B0604030504040204" pitchFamily="34" charset="0"/>
                <a:ea typeface="Verdana" panose="020B0604030504040204" pitchFamily="34" charset="0"/>
                <a:cs typeface="Verdana" panose="020B0604030504040204" pitchFamily="34" charset="0"/>
              </a:rPr>
              <a:t>b)REFERENCE Case:  What will happen (or won’t happen) if the proposed work is not done</a:t>
            </a:r>
          </a:p>
          <a:p>
            <a:r>
              <a:rPr lang="en-US" sz="900" dirty="0">
                <a:solidFill>
                  <a:srgbClr val="004EA4"/>
                </a:solidFill>
                <a:latin typeface="Verdana" panose="020B0604030504040204" pitchFamily="34" charset="0"/>
                <a:ea typeface="Verdana" panose="020B0604030504040204" pitchFamily="34" charset="0"/>
                <a:cs typeface="Verdana" panose="020B0604030504040204" pitchFamily="34" charset="0"/>
              </a:rPr>
              <a:t>c)INVESTMENT Case: What will happen (or won’t happen) if the proposed work is done</a:t>
            </a:r>
          </a:p>
          <a:p>
            <a:r>
              <a:rPr lang="en-US" sz="900" dirty="0">
                <a:solidFill>
                  <a:srgbClr val="004EA4"/>
                </a:solidFill>
                <a:latin typeface="Verdana" panose="020B0604030504040204" pitchFamily="34" charset="0"/>
                <a:ea typeface="Verdana" panose="020B0604030504040204" pitchFamily="34" charset="0"/>
                <a:cs typeface="Verdana" panose="020B0604030504040204" pitchFamily="34" charset="0"/>
              </a:rPr>
              <a:t>d)PROJECT value: Difference between the above 2 cases</a:t>
            </a:r>
          </a:p>
          <a:p>
            <a:r>
              <a:rPr lang="en-US" sz="900" dirty="0">
                <a:solidFill>
                  <a:srgbClr val="004EA4"/>
                </a:solidFill>
                <a:latin typeface="Verdana" panose="020B0604030504040204" pitchFamily="34" charset="0"/>
                <a:ea typeface="Verdana" panose="020B0604030504040204" pitchFamily="34" charset="0"/>
                <a:cs typeface="Verdana" panose="020B0604030504040204" pitchFamily="34" charset="0"/>
              </a:rPr>
              <a:t>e)List of assumptions for the above and discussion on any alternate solutions considered</a:t>
            </a:r>
          </a:p>
          <a:p>
            <a:pPr marL="0" indent="0">
              <a:buNone/>
            </a:pPr>
            <a:r>
              <a:rPr lang="en-US" sz="900" dirty="0">
                <a:solidFill>
                  <a:srgbClr val="004EA4"/>
                </a:solidFill>
                <a:latin typeface="Verdana" panose="020B0604030504040204" pitchFamily="34" charset="0"/>
                <a:ea typeface="Verdana" panose="020B0604030504040204" pitchFamily="34" charset="0"/>
                <a:cs typeface="Verdana" panose="020B0604030504040204" pitchFamily="34" charset="0"/>
              </a:rPr>
              <a:t>As mentioned above Business Case that can be shared amongst multiple operators and members. (Size of the prize)</a:t>
            </a:r>
          </a:p>
        </p:txBody>
      </p:sp>
      <p:sp>
        <p:nvSpPr>
          <p:cNvPr id="10" name="Text Box 773">
            <a:extLst>
              <a:ext uri="{FF2B5EF4-FFF2-40B4-BE49-F238E27FC236}">
                <a16:creationId xmlns:a16="http://schemas.microsoft.com/office/drawing/2014/main" id="{F5E14762-9C2E-474B-AE13-CB70DB5B1165}"/>
              </a:ext>
            </a:extLst>
          </p:cNvPr>
          <p:cNvSpPr txBox="1">
            <a:spLocks noGrp="1" noChangeAspect="1" noChangeArrowheads="1"/>
          </p:cNvSpPr>
          <p:nvPr>
            <p:ph sz="half" idx="2"/>
          </p:nvPr>
        </p:nvSpPr>
        <p:spPr bwMode="auto">
          <a:xfrm>
            <a:off x="4596995" y="1295399"/>
            <a:ext cx="4314075" cy="2585311"/>
          </a:xfrm>
          <a:prstGeom prst="rect">
            <a:avLst/>
          </a:prstGeom>
          <a:noFill/>
          <a:ln w="25400">
            <a:solidFill>
              <a:srgbClr val="0070C0"/>
            </a:solidFill>
            <a:miter lim="800000"/>
            <a:headEnd/>
            <a:tailEnd/>
          </a:ln>
        </p:spPr>
        <p:txBody>
          <a:bodyPr wrap="square" lIns="91429" tIns="45714" rIns="91429" bIns="45714">
            <a:noAutofit/>
          </a:bodyPr>
          <a:lstStyle/>
          <a:p>
            <a:pPr marL="0" indent="0">
              <a:buNone/>
            </a:pPr>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Opportunity Cost to Develop Technology:</a:t>
            </a:r>
          </a:p>
          <a:p>
            <a:pPr marL="0" indent="0">
              <a:buNone/>
            </a:pPr>
            <a:r>
              <a:rPr lang="en-US" sz="1000" dirty="0">
                <a:solidFill>
                  <a:srgbClr val="004EA4"/>
                </a:solidFill>
                <a:latin typeface="Verdana" panose="020B0604030504040204" pitchFamily="34" charset="0"/>
                <a:ea typeface="Verdana" panose="020B0604030504040204" pitchFamily="34" charset="0"/>
                <a:cs typeface="Verdana" panose="020B0604030504040204" pitchFamily="34" charset="0"/>
              </a:rPr>
              <a:t>A time-line summary of all the activities / actions / major decisions and funding necessary to meet / achieve the Business Case.  Timeline should be overlaid with Technology Development Stages (TDS 1-9) progression with appropriate stage-gates from current state of technology maturity to ultimate and point (Major Capital Project ready / Commercialization / Standard / etc.)  </a:t>
            </a:r>
          </a:p>
          <a:p>
            <a:r>
              <a:rPr lang="en-US" sz="900" dirty="0">
                <a:solidFill>
                  <a:srgbClr val="004EA4"/>
                </a:solidFill>
                <a:latin typeface="Verdana" panose="020B0604030504040204" pitchFamily="34" charset="0"/>
                <a:ea typeface="Verdana" panose="020B0604030504040204" pitchFamily="34" charset="0"/>
                <a:cs typeface="Verdana" panose="020B0604030504040204" pitchFamily="34" charset="0"/>
              </a:rPr>
              <a:t>a)Clear statement of where the technology stands today (TDS) and summary of any related work on the topic.</a:t>
            </a:r>
          </a:p>
          <a:p>
            <a:r>
              <a:rPr lang="en-US" sz="900" dirty="0">
                <a:solidFill>
                  <a:srgbClr val="004EA4"/>
                </a:solidFill>
                <a:latin typeface="Verdana" panose="020B0604030504040204" pitchFamily="34" charset="0"/>
                <a:ea typeface="Verdana" panose="020B0604030504040204" pitchFamily="34" charset="0"/>
                <a:cs typeface="Verdana" panose="020B0604030504040204" pitchFamily="34" charset="0"/>
              </a:rPr>
              <a:t>b)Clear statement of what the project will do to progress the need from current state (TDS) through to commercial solution – or the next identified stage-gate.  Show clear linkage to a DeepStar operator identified challenge / need.</a:t>
            </a:r>
          </a:p>
          <a:p>
            <a:r>
              <a:rPr lang="en-US" sz="900" dirty="0">
                <a:solidFill>
                  <a:srgbClr val="004EA4"/>
                </a:solidFill>
                <a:latin typeface="Verdana" panose="020B0604030504040204" pitchFamily="34" charset="0"/>
                <a:ea typeface="Verdana" panose="020B0604030504040204" pitchFamily="34" charset="0"/>
                <a:cs typeface="Verdana" panose="020B0604030504040204" pitchFamily="34" charset="0"/>
              </a:rPr>
              <a:t>c)Some detail on next step / stage-gate and general summary of remaining activities after successful execution of project.</a:t>
            </a:r>
          </a:p>
        </p:txBody>
      </p:sp>
      <p:sp>
        <p:nvSpPr>
          <p:cNvPr id="11" name="Text Box 773">
            <a:extLst>
              <a:ext uri="{FF2B5EF4-FFF2-40B4-BE49-F238E27FC236}">
                <a16:creationId xmlns:a16="http://schemas.microsoft.com/office/drawing/2014/main" id="{423BA119-E18E-4204-8E8B-ABDD1DB8AE44}"/>
              </a:ext>
            </a:extLst>
          </p:cNvPr>
          <p:cNvSpPr txBox="1">
            <a:spLocks noChangeAspect="1" noChangeArrowheads="1"/>
          </p:cNvSpPr>
          <p:nvPr/>
        </p:nvSpPr>
        <p:spPr bwMode="auto">
          <a:xfrm>
            <a:off x="123789" y="3962400"/>
            <a:ext cx="4314075" cy="2585311"/>
          </a:xfrm>
          <a:prstGeom prst="rect">
            <a:avLst/>
          </a:prstGeom>
          <a:noFill/>
          <a:ln w="25400">
            <a:solidFill>
              <a:srgbClr val="0070C0"/>
            </a:solidFill>
            <a:miter lim="800000"/>
            <a:headEnd/>
            <a:tailEnd/>
          </a:ln>
        </p:spPr>
        <p:txBody>
          <a:bodyPr vert="horz" wrap="square" lIns="91429" tIns="45714" rIns="91429" bIns="45714"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Global Technology Impact: Preliminary Data &amp; Case Studies:</a:t>
            </a:r>
          </a:p>
          <a:p>
            <a:r>
              <a:rPr lang="en-US" sz="1000" dirty="0">
                <a:solidFill>
                  <a:srgbClr val="004EA4"/>
                </a:solidFill>
                <a:latin typeface="Verdana" panose="020B0604030504040204" pitchFamily="34" charset="0"/>
                <a:ea typeface="Verdana" panose="020B0604030504040204" pitchFamily="34" charset="0"/>
                <a:cs typeface="Verdana" panose="020B0604030504040204" pitchFamily="34" charset="0"/>
              </a:rPr>
              <a:t>This will be used to define the extent of the work completed within the project as well as the limits / boundaries.  Define the work required to be done within this project to achieve the Deliverables as detailed as possible.  Include all sub tasks and divide the projects in stage gates as appropriate and separate out cost and time for each stage.</a:t>
            </a:r>
            <a:endParaRPr lang="en-US" sz="1000" i="1" dirty="0">
              <a:solidFill>
                <a:srgbClr val="004EA4"/>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Text Box 773">
            <a:extLst>
              <a:ext uri="{FF2B5EF4-FFF2-40B4-BE49-F238E27FC236}">
                <a16:creationId xmlns:a16="http://schemas.microsoft.com/office/drawing/2014/main" id="{38B61871-736D-43AF-AE15-C0AF949A2A1D}"/>
              </a:ext>
            </a:extLst>
          </p:cNvPr>
          <p:cNvSpPr txBox="1">
            <a:spLocks noChangeAspect="1" noChangeArrowheads="1"/>
          </p:cNvSpPr>
          <p:nvPr/>
        </p:nvSpPr>
        <p:spPr bwMode="auto">
          <a:xfrm>
            <a:off x="4596995" y="3962400"/>
            <a:ext cx="4314075" cy="2585311"/>
          </a:xfrm>
          <a:prstGeom prst="rect">
            <a:avLst/>
          </a:prstGeom>
          <a:noFill/>
          <a:ln w="25400">
            <a:solidFill>
              <a:srgbClr val="0070C0"/>
            </a:solidFill>
            <a:miter lim="800000"/>
            <a:headEnd/>
            <a:tailEnd/>
          </a:ln>
        </p:spPr>
        <p:txBody>
          <a:bodyPr vert="horz" wrap="square" lIns="91429" tIns="45714" rIns="91429" bIns="45714"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Barriers limiting technology integration:</a:t>
            </a:r>
          </a:p>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Project Overview:</a:t>
            </a:r>
          </a:p>
          <a:p>
            <a:pPr marL="628596" lvl="1" indent="-171450">
              <a:buFont typeface="Arial" pitchFamily="34" charset="0"/>
              <a:buChar char="•"/>
            </a:pPr>
            <a:r>
              <a:rPr lang="en-US" sz="900" dirty="0">
                <a:solidFill>
                  <a:srgbClr val="004EA4"/>
                </a:solidFill>
                <a:latin typeface="Verdana" panose="020B0604030504040204" pitchFamily="34" charset="0"/>
                <a:ea typeface="Verdana" panose="020B0604030504040204" pitchFamily="34" charset="0"/>
                <a:cs typeface="Verdana" panose="020B0604030504040204" pitchFamily="34" charset="0"/>
              </a:rPr>
              <a:t>Executive Summary</a:t>
            </a:r>
          </a:p>
          <a:p>
            <a:pPr marL="628596" lvl="1" indent="-171450">
              <a:buFont typeface="Arial" pitchFamily="34" charset="0"/>
              <a:buChar char="•"/>
            </a:pPr>
            <a:r>
              <a:rPr lang="en-US" sz="900" dirty="0">
                <a:solidFill>
                  <a:srgbClr val="004EA4"/>
                </a:solidFill>
                <a:latin typeface="Verdana" panose="020B0604030504040204" pitchFamily="34" charset="0"/>
                <a:ea typeface="Verdana" panose="020B0604030504040204" pitchFamily="34" charset="0"/>
                <a:cs typeface="Verdana" panose="020B0604030504040204" pitchFamily="34" charset="0"/>
              </a:rPr>
              <a:t>Development Work Already Completed</a:t>
            </a:r>
          </a:p>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Business Impact:</a:t>
            </a:r>
          </a:p>
          <a:p>
            <a:pPr marL="628596" lvl="1" indent="-171450">
              <a:buFont typeface="Arial" pitchFamily="34" charset="0"/>
              <a:buChar char="•"/>
            </a:pPr>
            <a:r>
              <a:rPr lang="en-US" sz="900" dirty="0">
                <a:solidFill>
                  <a:srgbClr val="004EA4"/>
                </a:solidFill>
                <a:latin typeface="Verdana" panose="020B0604030504040204" pitchFamily="34" charset="0"/>
                <a:ea typeface="Verdana" panose="020B0604030504040204" pitchFamily="34" charset="0"/>
                <a:cs typeface="Verdana" panose="020B0604030504040204" pitchFamily="34" charset="0"/>
              </a:rPr>
              <a:t>Current Available Technology</a:t>
            </a:r>
          </a:p>
          <a:p>
            <a:pPr marL="628596" lvl="1" indent="-171450">
              <a:buFont typeface="Arial" pitchFamily="34" charset="0"/>
              <a:buChar char="•"/>
            </a:pPr>
            <a:r>
              <a:rPr lang="en-US" sz="900" dirty="0">
                <a:solidFill>
                  <a:srgbClr val="004EA4"/>
                </a:solidFill>
                <a:latin typeface="Verdana" panose="020B0604030504040204" pitchFamily="34" charset="0"/>
                <a:ea typeface="Verdana" panose="020B0604030504040204" pitchFamily="34" charset="0"/>
                <a:cs typeface="Verdana" panose="020B0604030504040204" pitchFamily="34" charset="0"/>
              </a:rPr>
              <a:t>Current Supply Chain, Speed to Market</a:t>
            </a:r>
          </a:p>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Project Risk:</a:t>
            </a:r>
          </a:p>
          <a:p>
            <a:pPr marL="628596" lvl="1" indent="-171450">
              <a:buFont typeface="Arial" pitchFamily="34" charset="0"/>
              <a:buChar char="•"/>
            </a:pPr>
            <a:r>
              <a:rPr lang="en-US" sz="900" dirty="0">
                <a:solidFill>
                  <a:srgbClr val="004EA4"/>
                </a:solidFill>
                <a:latin typeface="Verdana" panose="020B0604030504040204" pitchFamily="34" charset="0"/>
                <a:ea typeface="Verdana" panose="020B0604030504040204" pitchFamily="34" charset="0"/>
                <a:cs typeface="Verdana" panose="020B0604030504040204" pitchFamily="34" charset="0"/>
              </a:rPr>
              <a:t>Budget, Resources, Schedule, Technical </a:t>
            </a:r>
          </a:p>
        </p:txBody>
      </p:sp>
    </p:spTree>
    <p:extLst>
      <p:ext uri="{BB962C8B-B14F-4D97-AF65-F5344CB8AC3E}">
        <p14:creationId xmlns:p14="http://schemas.microsoft.com/office/powerpoint/2010/main" val="1356337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2551</TotalTime>
  <Words>636</Words>
  <Application>Microsoft Office PowerPoint</Application>
  <PresentationFormat>On-screen Show (4:3)</PresentationFormat>
  <Paragraphs>94</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Verdana</vt:lpstr>
      <vt:lpstr>Office Theme</vt:lpstr>
      <vt:lpstr>PowerPoint Presentation</vt:lpstr>
      <vt:lpstr>PowerPoint Presentation</vt:lpstr>
    </vt:vector>
  </TitlesOfParts>
  <Company>Chevron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Gomes, Joseph</dc:creator>
  <cp:lastModifiedBy>Joseph Gomes</cp:lastModifiedBy>
  <cp:revision>25</cp:revision>
  <cp:lastPrinted>2017-04-20T21:17:46Z</cp:lastPrinted>
  <dcterms:created xsi:type="dcterms:W3CDTF">2013-02-06T19:31:44Z</dcterms:created>
  <dcterms:modified xsi:type="dcterms:W3CDTF">2023-03-22T18:58:15Z</dcterms:modified>
</cp:coreProperties>
</file>